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2"/>
  </p:notesMasterIdLst>
  <p:sldIdLst>
    <p:sldId id="256" r:id="rId2"/>
    <p:sldId id="261" r:id="rId3"/>
    <p:sldId id="259" r:id="rId4"/>
    <p:sldId id="260" r:id="rId5"/>
    <p:sldId id="262" r:id="rId6"/>
    <p:sldId id="257" r:id="rId7"/>
    <p:sldId id="285" r:id="rId8"/>
    <p:sldId id="265" r:id="rId9"/>
    <p:sldId id="263" r:id="rId10"/>
    <p:sldId id="267" r:id="rId11"/>
    <p:sldId id="268" r:id="rId12"/>
    <p:sldId id="284" r:id="rId13"/>
    <p:sldId id="293" r:id="rId14"/>
    <p:sldId id="294" r:id="rId15"/>
    <p:sldId id="295" r:id="rId16"/>
    <p:sldId id="269" r:id="rId17"/>
    <p:sldId id="275" r:id="rId18"/>
    <p:sldId id="288" r:id="rId19"/>
    <p:sldId id="289" r:id="rId20"/>
    <p:sldId id="271" r:id="rId21"/>
    <p:sldId id="272" r:id="rId22"/>
    <p:sldId id="273" r:id="rId23"/>
    <p:sldId id="290" r:id="rId24"/>
    <p:sldId id="291" r:id="rId25"/>
    <p:sldId id="292" r:id="rId26"/>
    <p:sldId id="274" r:id="rId27"/>
    <p:sldId id="276" r:id="rId28"/>
    <p:sldId id="277" r:id="rId29"/>
    <p:sldId id="283"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DC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9920" autoAdjust="0"/>
    <p:restoredTop sz="94660"/>
  </p:normalViewPr>
  <p:slideViewPr>
    <p:cSldViewPr snapToGrid="0" snapToObjects="1">
      <p:cViewPr>
        <p:scale>
          <a:sx n="100" d="100"/>
          <a:sy n="100" d="100"/>
        </p:scale>
        <p:origin x="-520" y="1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FECA5-F035-7C49-9A8C-675FA6B244FB}" type="datetimeFigureOut">
              <a:rPr lang="en-US" smtClean="0"/>
              <a:pPr/>
              <a:t>8/29/13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B3A9A-918A-B048-A427-E2027A3EB6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NSIDC Near-Real-Time DMSP SSM/I Daily Polar Gridded Sea Ice Concentrations and the Sea Ice Concentrations from Nimbus-7 SSMR and DMSP SSM/I Passive Microwave Data data sets are used to generate the monthly records of sea ice extent and sea ice concentration for the Arctic and Antarctica from satellite passive microwave data.</a:t>
            </a:r>
            <a:endParaRPr lang="en-US" dirty="0" smtClean="0"/>
          </a:p>
          <a:p>
            <a:endParaRPr lang="en-US" dirty="0" smtClean="0"/>
          </a:p>
          <a:p>
            <a:r>
              <a:rPr lang="en-US" dirty="0" smtClean="0"/>
              <a:t>Arctic images: </a:t>
            </a:r>
            <a:r>
              <a:rPr lang="en-US" dirty="0" err="1" smtClean="0"/>
              <a:t>http://www.wunderground.com/blog/JeffMasters/arctic-sea-ice-loss-tied-to-unusual-jet-stream-patterns</a:t>
            </a:r>
            <a:endParaRPr lang="en-US" dirty="0" smtClean="0"/>
          </a:p>
          <a:p>
            <a:endParaRPr lang="en-US" dirty="0" smtClean="0"/>
          </a:p>
          <a:p>
            <a:r>
              <a:rPr lang="en-US" dirty="0" smtClean="0"/>
              <a:t>Arctic sea ice extent: http://</a:t>
            </a:r>
            <a:r>
              <a:rPr lang="en-US" dirty="0" err="1" smtClean="0"/>
              <a:t>www.google.com/imgres?imgurl&amp;imgrefurl</a:t>
            </a:r>
            <a:r>
              <a:rPr lang="en-US" dirty="0" smtClean="0"/>
              <a:t>=http%3A%2F%2Fwww.ijis.iarc.uaf.edu%2Fen%2Fhome%2Fseaice_extent.htm&amp;h=0&amp;w=0&amp;sz=1&amp;tbnid=</a:t>
            </a:r>
            <a:r>
              <a:rPr lang="en-US" dirty="0" err="1" smtClean="0"/>
              <a:t>iTloVOBGTCxMBM&amp;tbnh</a:t>
            </a:r>
            <a:r>
              <a:rPr lang="en-US" dirty="0" smtClean="0"/>
              <a:t>=177&amp;tbnw=284&amp;prev=%2Fsearch%3Fq%3Darctic%2Bsea%2Bice%2Bextent%26tbm%3Disch%26tbo%3Du&amp;zoom=1&amp;q=arctic%20sea%20ice%20extent&amp;docid=SH6e1AK75n0zbM&amp;ei=XEkeUrL7IaqaigKZrYD4DA&amp;ved=0CAEQsCU</a:t>
            </a:r>
            <a:endParaRPr lang="en-US" dirty="0"/>
          </a:p>
        </p:txBody>
      </p:sp>
      <p:sp>
        <p:nvSpPr>
          <p:cNvPr id="4" name="Slide Number Placeholder 3"/>
          <p:cNvSpPr>
            <a:spLocks noGrp="1"/>
          </p:cNvSpPr>
          <p:nvPr>
            <p:ph type="sldNum" sz="quarter" idx="10"/>
          </p:nvPr>
        </p:nvSpPr>
        <p:spPr/>
        <p:txBody>
          <a:bodyPr/>
          <a:lstStyle/>
          <a:p>
            <a:fld id="{79DB3A9A-918A-B048-A427-E2027A3EB6C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Manabe</a:t>
            </a:r>
            <a:r>
              <a:rPr lang="en-US" dirty="0" smtClean="0"/>
              <a:t> and Stouffer (1980)</a:t>
            </a:r>
            <a:r>
              <a:rPr lang="en-US" baseline="0" dirty="0" smtClean="0"/>
              <a:t> first popularized the phrase “polar amplification” </a:t>
            </a:r>
          </a:p>
          <a:p>
            <a:r>
              <a:rPr lang="en-US" baseline="0" dirty="0" smtClean="0"/>
              <a:t>S.H. Hemisphere does not warm because the presence of the deep and circulating ocean component uptakes the heat as the climate warms.</a:t>
            </a:r>
            <a:endParaRPr lang="en-US" dirty="0" smtClean="0"/>
          </a:p>
          <a:p>
            <a:r>
              <a:rPr lang="en-US" dirty="0" smtClean="0"/>
              <a:t>Host of other reasons this could happen as well: global feedbacks, moisture transport, </a:t>
            </a:r>
            <a:r>
              <a:rPr lang="en-US" dirty="0" err="1" smtClean="0"/>
              <a:t>ect</a:t>
            </a:r>
            <a:r>
              <a:rPr lang="en-US" dirty="0" smtClean="0"/>
              <a:t>…</a:t>
            </a:r>
            <a:endParaRPr lang="en-US" dirty="0"/>
          </a:p>
        </p:txBody>
      </p:sp>
      <p:sp>
        <p:nvSpPr>
          <p:cNvPr id="4" name="Slide Number Placeholder 3"/>
          <p:cNvSpPr>
            <a:spLocks noGrp="1"/>
          </p:cNvSpPr>
          <p:nvPr>
            <p:ph type="sldNum" sz="quarter" idx="10"/>
          </p:nvPr>
        </p:nvSpPr>
        <p:spPr/>
        <p:txBody>
          <a:bodyPr/>
          <a:lstStyle/>
          <a:p>
            <a:fld id="{79DB3A9A-918A-B048-A427-E2027A3EB6C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http://www.pnas.org/content/early/2012/02/17/1114910109.abstract</a:t>
            </a:r>
            <a:endParaRPr lang="en-US" dirty="0"/>
          </a:p>
        </p:txBody>
      </p:sp>
      <p:sp>
        <p:nvSpPr>
          <p:cNvPr id="4" name="Slide Number Placeholder 3"/>
          <p:cNvSpPr>
            <a:spLocks noGrp="1"/>
          </p:cNvSpPr>
          <p:nvPr>
            <p:ph type="sldNum" sz="quarter" idx="10"/>
          </p:nvPr>
        </p:nvSpPr>
        <p:spPr/>
        <p:txBody>
          <a:bodyPr/>
          <a:lstStyle/>
          <a:p>
            <a:fld id="{79DB3A9A-918A-B048-A427-E2027A3EB6C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8C4DA25D-E1FA-0249-95FB-4FCA3FB7A505}"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Improved</a:t>
            </a:r>
            <a:r>
              <a:rPr lang="en-US" baseline="0" dirty="0" smtClean="0"/>
              <a:t> the understanding of global ocean circulation via hills and valleys. Sea level rise, whether it is thermal expansion or melting. Hydrologic </a:t>
            </a:r>
            <a:r>
              <a:rPr lang="en-US" baseline="0" dirty="0" err="1" smtClean="0"/>
              <a:t>cyhcle</a:t>
            </a:r>
            <a:r>
              <a:rPr lang="en-US" baseline="0" dirty="0" smtClean="0"/>
              <a:t>, </a:t>
            </a:r>
            <a:r>
              <a:rPr lang="en-US" baseline="0" dirty="0" err="1" smtClean="0"/>
              <a:t>ect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9DB3A9A-918A-B048-A427-E2027A3EB6C3}"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A2464-A113-144A-88A1-C33AC1E3FD6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EC424-6F27-FF4C-BDC8-FE25E441FBEF}"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EC424-6F27-FF4C-BDC8-FE25E441FBEF}"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EC424-6F27-FF4C-BDC8-FE25E441FBEF}"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EC424-6F27-FF4C-BDC8-FE25E441FBEF}"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EC424-6F27-FF4C-BDC8-FE25E441FBEF}"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EC424-6F27-FF4C-BDC8-FE25E441FBEF}" type="datetimeFigureOut">
              <a:rPr lang="en-US" smtClean="0"/>
              <a:pPr/>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EC424-6F27-FF4C-BDC8-FE25E441FBEF}" type="datetimeFigureOut">
              <a:rPr lang="en-US" smtClean="0"/>
              <a:pPr/>
              <a:t>8/29/13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EC424-6F27-FF4C-BDC8-FE25E441FBEF}" type="datetimeFigureOut">
              <a:rPr lang="en-US" smtClean="0"/>
              <a:pPr/>
              <a:t>8/29/13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EC424-6F27-FF4C-BDC8-FE25E441FBEF}" type="datetimeFigureOut">
              <a:rPr lang="en-US" smtClean="0"/>
              <a:pPr/>
              <a:t>8/29/13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EC424-6F27-FF4C-BDC8-FE25E441FBEF}" type="datetimeFigureOut">
              <a:rPr lang="en-US" smtClean="0"/>
              <a:pPr/>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EC424-6F27-FF4C-BDC8-FE25E441FBEF}" type="datetimeFigureOut">
              <a:rPr lang="en-US" smtClean="0"/>
              <a:pPr/>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3159C-FD1A-0847-A806-204511B4BE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EC424-6F27-FF4C-BDC8-FE25E441FBEF}" type="datetimeFigureOut">
              <a:rPr lang="en-US" smtClean="0"/>
              <a:pPr/>
              <a:t>8/29/13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3159C-FD1A-0847-A806-204511B4BE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5" Type="http://schemas.openxmlformats.org/officeDocument/2006/relationships/image" Target="../media/image22.pdf"/><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df"/><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df"/><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df"/><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df"/><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df"/><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d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4.pdf"/></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df"/><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1.pdf"/></Relationships>
</file>

<file path=ppt/slides/_rels/slide26.xml.rels><?xml version="1.0" encoding="UTF-8" standalone="yes"?>
<Relationships xmlns="http://schemas.openxmlformats.org/package/2006/relationships"><Relationship Id="rId3" Type="http://schemas.openxmlformats.org/officeDocument/2006/relationships/image" Target="../media/image66.tiff"/><Relationship Id="rId4" Type="http://schemas.openxmlformats.org/officeDocument/2006/relationships/image" Target="../media/image67.pdf"/><Relationship Id="rId5" Type="http://schemas.openxmlformats.org/officeDocument/2006/relationships/image" Target="../media/image68.png"/><Relationship Id="rId6" Type="http://schemas.openxmlformats.org/officeDocument/2006/relationships/image" Target="../media/image69.pdf"/><Relationship Id="rId7"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df"/><Relationship Id="rId5"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5.pdf"/></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df"/><Relationship Id="rId5"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G_0735_resize.jpg"/>
          <p:cNvPicPr>
            <a:picLocks noChangeAspect="1"/>
          </p:cNvPicPr>
          <p:nvPr/>
        </p:nvPicPr>
        <p:blipFill>
          <a:blip r:embed="rId2">
            <a:lum bright="10000" contrast="-5000"/>
          </a:blip>
          <a:stretch>
            <a:fillRect/>
          </a:stretch>
        </p:blipFill>
        <p:spPr>
          <a:xfrm>
            <a:off x="0" y="0"/>
            <a:ext cx="9146362" cy="6858000"/>
          </a:xfrm>
          <a:prstGeom prst="rect">
            <a:avLst/>
          </a:prstGeom>
        </p:spPr>
      </p:pic>
      <p:sp>
        <p:nvSpPr>
          <p:cNvPr id="2" name="Title 1"/>
          <p:cNvSpPr>
            <a:spLocks noGrp="1"/>
          </p:cNvSpPr>
          <p:nvPr>
            <p:ph type="ctrTitle"/>
          </p:nvPr>
        </p:nvSpPr>
        <p:spPr>
          <a:xfrm>
            <a:off x="685800" y="268850"/>
            <a:ext cx="7772400" cy="1826124"/>
          </a:xfrm>
          <a:noFill/>
        </p:spPr>
        <p:txBody>
          <a:bodyPr>
            <a:normAutofit fontScale="90000"/>
          </a:bodyPr>
          <a:lstStyle/>
          <a:p>
            <a:r>
              <a:rPr lang="en-US" dirty="0" smtClean="0"/>
              <a:t>Construction of a Comprehensive Satellite Derived Dataset Over the Arctic</a:t>
            </a:r>
            <a:endParaRPr lang="en-US" dirty="0"/>
          </a:p>
        </p:txBody>
      </p:sp>
      <p:sp>
        <p:nvSpPr>
          <p:cNvPr id="4" name="TextBox 3"/>
          <p:cNvSpPr txBox="1"/>
          <p:nvPr/>
        </p:nvSpPr>
        <p:spPr>
          <a:xfrm>
            <a:off x="614686" y="3826380"/>
            <a:ext cx="7843514" cy="1015663"/>
          </a:xfrm>
          <a:prstGeom prst="rect">
            <a:avLst/>
          </a:prstGeom>
          <a:noFill/>
        </p:spPr>
        <p:txBody>
          <a:bodyPr wrap="none" rtlCol="0">
            <a:spAutoFit/>
          </a:bodyPr>
          <a:lstStyle/>
          <a:p>
            <a:pPr algn="ctr"/>
            <a:r>
              <a:rPr lang="en-US" sz="2400" dirty="0" smtClean="0">
                <a:latin typeface="Calibri" charset="0"/>
              </a:rPr>
              <a:t>Matthew Christensen</a:t>
            </a:r>
            <a:r>
              <a:rPr lang="en-US" sz="2400" baseline="30000" dirty="0" smtClean="0">
                <a:latin typeface="Calibri" charset="0"/>
              </a:rPr>
              <a:t>1,2</a:t>
            </a:r>
            <a:r>
              <a:rPr lang="en-US" sz="2400" dirty="0" smtClean="0">
                <a:latin typeface="Calibri" charset="0"/>
              </a:rPr>
              <a:t>, Graeme Stephens</a:t>
            </a:r>
            <a:r>
              <a:rPr lang="en-US" sz="2400" baseline="30000" dirty="0" smtClean="0">
                <a:latin typeface="Calibri" charset="0"/>
              </a:rPr>
              <a:t>1</a:t>
            </a:r>
            <a:r>
              <a:rPr lang="en-US" sz="2400" baseline="-25000" dirty="0" smtClean="0">
                <a:latin typeface="Calibri" charset="0"/>
              </a:rPr>
              <a:t>,</a:t>
            </a:r>
            <a:r>
              <a:rPr lang="en-US" sz="2400" dirty="0" smtClean="0">
                <a:latin typeface="Calibri" charset="0"/>
              </a:rPr>
              <a:t> and Ryan Fullerr</a:t>
            </a:r>
            <a:r>
              <a:rPr lang="en-US" sz="2400" baseline="30000" dirty="0" smtClean="0">
                <a:latin typeface="Calibri" charset="0"/>
              </a:rPr>
              <a:t>1</a:t>
            </a:r>
            <a:endParaRPr lang="en-US" sz="2400" dirty="0" smtClean="0">
              <a:latin typeface="Calibri" charset="0"/>
            </a:endParaRPr>
          </a:p>
          <a:p>
            <a:pPr algn="ctr"/>
            <a:r>
              <a:rPr lang="en-US" dirty="0" smtClean="0">
                <a:latin typeface="Calibri" charset="0"/>
              </a:rPr>
              <a:t>Jet Propulsion Laboratory</a:t>
            </a:r>
            <a:r>
              <a:rPr lang="en-US" baseline="30000" dirty="0" smtClean="0">
                <a:latin typeface="Calibri" charset="0"/>
              </a:rPr>
              <a:t>1</a:t>
            </a:r>
            <a:endParaRPr lang="en-US" dirty="0" smtClean="0">
              <a:latin typeface="Calibri" charset="0"/>
            </a:endParaRPr>
          </a:p>
          <a:p>
            <a:pPr algn="ctr"/>
            <a:r>
              <a:rPr lang="en-US" dirty="0" smtClean="0">
                <a:latin typeface="Calibri" charset="0"/>
              </a:rPr>
              <a:t>Colorado State University</a:t>
            </a:r>
            <a:r>
              <a:rPr lang="en-US" baseline="30000" dirty="0" smtClean="0">
                <a:latin typeface="Calibri" charset="0"/>
              </a:rPr>
              <a:t>2</a:t>
            </a:r>
            <a:endParaRPr lang="en-US" baseline="30000" dirty="0">
              <a:latin typeface="Calibri" charset="0"/>
            </a:endParaRPr>
          </a:p>
        </p:txBody>
      </p:sp>
      <p:pic>
        <p:nvPicPr>
          <p:cNvPr id="6" name="Picture 11" descr="jpl_logo.png"/>
          <p:cNvPicPr>
            <a:picLocks noChangeAspect="1"/>
          </p:cNvPicPr>
          <p:nvPr/>
        </p:nvPicPr>
        <p:blipFill>
          <a:blip r:embed="rId3"/>
          <a:srcRect/>
          <a:stretch>
            <a:fillRect/>
          </a:stretch>
        </p:blipFill>
        <p:spPr bwMode="auto">
          <a:xfrm>
            <a:off x="188913" y="5565775"/>
            <a:ext cx="2195512" cy="1052513"/>
          </a:xfrm>
          <a:prstGeom prst="rect">
            <a:avLst/>
          </a:prstGeom>
          <a:noFill/>
          <a:ln w="9525">
            <a:noFill/>
            <a:miter lim="800000"/>
            <a:headEnd/>
            <a:tailEnd/>
          </a:ln>
        </p:spPr>
      </p:pic>
      <p:pic>
        <p:nvPicPr>
          <p:cNvPr id="7" name="Picture 9" descr="csu_logo"/>
          <p:cNvPicPr>
            <a:picLocks noChangeAspect="1" noChangeArrowheads="1"/>
          </p:cNvPicPr>
          <p:nvPr/>
        </p:nvPicPr>
        <p:blipFill>
          <a:blip r:embed="rId4"/>
          <a:srcRect/>
          <a:stretch>
            <a:fillRect/>
          </a:stretch>
        </p:blipFill>
        <p:spPr bwMode="auto">
          <a:xfrm>
            <a:off x="6704013" y="5629275"/>
            <a:ext cx="2274887"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Re-analysis Derived Data Products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i="1" dirty="0" smtClean="0"/>
              <a:t>Monitoring Atmospheric Composition and Climate (MACC) – a GEMS follow on project</a:t>
            </a:r>
          </a:p>
          <a:p>
            <a:r>
              <a:rPr lang="en-US" dirty="0" smtClean="0"/>
              <a:t>MACC re-analysis data assimilates total AOD from MODIS satellite observations into the ECMWF-AUX aerosol transport model.</a:t>
            </a:r>
          </a:p>
          <a:p>
            <a:r>
              <a:rPr lang="en-US" dirty="0" smtClean="0"/>
              <a:t>1.25 </a:t>
            </a:r>
            <a:r>
              <a:rPr lang="en-US" dirty="0" err="1" smtClean="0"/>
              <a:t>x</a:t>
            </a:r>
            <a:r>
              <a:rPr lang="en-US" dirty="0" smtClean="0"/>
              <a:t> 1.25 degree 8 times daily</a:t>
            </a:r>
          </a:p>
          <a:p>
            <a:r>
              <a:rPr lang="en-US" dirty="0" smtClean="0"/>
              <a:t>Aerosol optical depth</a:t>
            </a:r>
          </a:p>
          <a:p>
            <a:pPr lvl="1"/>
            <a:r>
              <a:rPr lang="en-US" dirty="0" smtClean="0"/>
              <a:t>550 nm &amp; 865 nm</a:t>
            </a:r>
          </a:p>
          <a:p>
            <a:r>
              <a:rPr lang="en-US" dirty="0" smtClean="0"/>
              <a:t>Aerosol Species</a:t>
            </a:r>
          </a:p>
          <a:p>
            <a:pPr lvl="1"/>
            <a:r>
              <a:rPr lang="en-US" dirty="0" smtClean="0"/>
              <a:t>Black carbon, dust, organic carbon, sea salt, &amp; sulfate</a:t>
            </a:r>
          </a:p>
          <a:p>
            <a:pPr>
              <a:buNone/>
            </a:pPr>
            <a:endParaRPr lang="en-US" dirty="0" smtClean="0"/>
          </a:p>
          <a:p>
            <a:pPr>
              <a:buNone/>
            </a:pPr>
            <a:r>
              <a:rPr lang="en-US" dirty="0" smtClean="0"/>
              <a:t>NCEP re-analysis</a:t>
            </a:r>
          </a:p>
          <a:p>
            <a:r>
              <a:rPr lang="en-US" dirty="0" smtClean="0"/>
              <a:t>Thermodynamic Profile</a:t>
            </a:r>
          </a:p>
          <a:p>
            <a:r>
              <a:rPr lang="en-US" dirty="0" smtClean="0"/>
              <a:t>2.5 </a:t>
            </a:r>
            <a:r>
              <a:rPr lang="en-US" dirty="0" err="1" smtClean="0"/>
              <a:t>x</a:t>
            </a:r>
            <a:r>
              <a:rPr lang="en-US" dirty="0" smtClean="0"/>
              <a:t> 2.5 degree monthly averaged</a:t>
            </a:r>
          </a:p>
          <a:p>
            <a:pPr lvl="1"/>
            <a:r>
              <a:rPr lang="en-US" dirty="0" smtClean="0"/>
              <a:t>Temperature, Humidity, Pressure, </a:t>
            </a:r>
            <a:r>
              <a:rPr lang="en-US" dirty="0" err="1" smtClean="0"/>
              <a:t>Geopotential</a:t>
            </a:r>
            <a:r>
              <a:rPr lang="en-US" dirty="0" smtClean="0"/>
              <a:t> Height, zonal, </a:t>
            </a:r>
            <a:r>
              <a:rPr lang="en-US" dirty="0" err="1" smtClean="0"/>
              <a:t>meridional</a:t>
            </a:r>
            <a:r>
              <a:rPr lang="en-US" dirty="0" smtClean="0"/>
              <a:t>, vertical wind</a:t>
            </a:r>
          </a:p>
          <a:p>
            <a:endParaRPr lang="en-US" dirty="0" smtClean="0"/>
          </a:p>
          <a:p>
            <a:r>
              <a:rPr lang="en-US" dirty="0" smtClean="0"/>
              <a:t>Surface Properties</a:t>
            </a:r>
          </a:p>
          <a:p>
            <a:pPr lvl="1"/>
            <a:r>
              <a:rPr lang="en-US" dirty="0" smtClean="0"/>
              <a:t>Evaporation, Precipitation, Runoff, Latent Heat Flux, Sensible Heat Flux, Ground Heat Flux, Sea Level pressure.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Geolocation</a:t>
            </a:r>
            <a:endParaRPr lang="en-US" dirty="0"/>
          </a:p>
        </p:txBody>
      </p:sp>
      <p:sp>
        <p:nvSpPr>
          <p:cNvPr id="7" name="Content Placeholder 2"/>
          <p:cNvSpPr>
            <a:spLocks noGrp="1"/>
          </p:cNvSpPr>
          <p:nvPr>
            <p:ph idx="1"/>
          </p:nvPr>
        </p:nvSpPr>
        <p:spPr>
          <a:xfrm>
            <a:off x="5796615" y="1600200"/>
            <a:ext cx="3127252" cy="5486400"/>
          </a:xfrm>
        </p:spPr>
        <p:txBody>
          <a:bodyPr>
            <a:normAutofit fontScale="47500" lnSpcReduction="20000"/>
          </a:bodyPr>
          <a:lstStyle/>
          <a:p>
            <a:pPr>
              <a:buNone/>
            </a:pPr>
            <a:r>
              <a:rPr lang="en-US" dirty="0" smtClean="0"/>
              <a:t>Orbit: </a:t>
            </a:r>
            <a:r>
              <a:rPr lang="en-US" dirty="0" err="1" smtClean="0"/>
              <a:t>CloudSat</a:t>
            </a:r>
            <a:r>
              <a:rPr lang="en-US" dirty="0" smtClean="0"/>
              <a:t> is in a sun synchronous orbit with latitude range 82degS/N. Consecutive swaths are 2752 km apart at the equator. Return cycle is every 16 days. Makes 14 – 15 orbits per day.</a:t>
            </a:r>
          </a:p>
          <a:p>
            <a:pPr>
              <a:buNone/>
            </a:pPr>
            <a:endParaRPr lang="en-US" dirty="0" smtClean="0"/>
          </a:p>
          <a:p>
            <a:r>
              <a:rPr lang="en-US" dirty="0" smtClean="0"/>
              <a:t>Temporal Resolution: Monthly </a:t>
            </a:r>
            <a:r>
              <a:rPr lang="en-US" dirty="0"/>
              <a:t>a</a:t>
            </a:r>
            <a:r>
              <a:rPr lang="en-US" dirty="0" smtClean="0"/>
              <a:t>verage data</a:t>
            </a:r>
          </a:p>
          <a:p>
            <a:pPr>
              <a:buNone/>
            </a:pPr>
            <a:endParaRPr lang="en-US" dirty="0" smtClean="0"/>
          </a:p>
          <a:p>
            <a:r>
              <a:rPr lang="en-US" dirty="0" smtClean="0"/>
              <a:t>Spatial Resolution: 2.5 </a:t>
            </a:r>
            <a:r>
              <a:rPr lang="en-US" dirty="0" err="1" smtClean="0"/>
              <a:t>x</a:t>
            </a:r>
            <a:r>
              <a:rPr lang="en-US" dirty="0" smtClean="0"/>
              <a:t> 2.5 degree regions</a:t>
            </a:r>
          </a:p>
          <a:p>
            <a:endParaRPr lang="en-US" dirty="0" smtClean="0"/>
          </a:p>
          <a:p>
            <a:r>
              <a:rPr lang="en-US" dirty="0" smtClean="0"/>
              <a:t>Range: 60 N to 90 N</a:t>
            </a:r>
          </a:p>
          <a:p>
            <a:pPr>
              <a:buNone/>
            </a:pPr>
            <a:endParaRPr lang="en-US" dirty="0" smtClean="0"/>
          </a:p>
          <a:p>
            <a:r>
              <a:rPr lang="en-US" dirty="0" smtClean="0"/>
              <a:t>Each region contains a minimum of 700 </a:t>
            </a:r>
            <a:r>
              <a:rPr lang="en-US" dirty="0" err="1" smtClean="0"/>
              <a:t>CloudSat</a:t>
            </a:r>
            <a:r>
              <a:rPr lang="en-US" dirty="0" smtClean="0"/>
              <a:t> profiles.</a:t>
            </a:r>
          </a:p>
          <a:p>
            <a:endParaRPr lang="en-US" dirty="0" smtClean="0"/>
          </a:p>
          <a:p>
            <a:r>
              <a:rPr lang="en-US" dirty="0" smtClean="0"/>
              <a:t>Boxes at higher latitudes are smaller but get more satellite passes per area.  </a:t>
            </a:r>
          </a:p>
          <a:p>
            <a:pPr>
              <a:buNone/>
            </a:pPr>
            <a:endParaRPr lang="en-US" dirty="0"/>
          </a:p>
        </p:txBody>
      </p:sp>
      <p:sp>
        <p:nvSpPr>
          <p:cNvPr id="8" name="TextBox 7"/>
          <p:cNvSpPr txBox="1"/>
          <p:nvPr/>
        </p:nvSpPr>
        <p:spPr>
          <a:xfrm>
            <a:off x="2252684" y="1417638"/>
            <a:ext cx="1767018" cy="646331"/>
          </a:xfrm>
          <a:prstGeom prst="rect">
            <a:avLst/>
          </a:prstGeom>
          <a:solidFill>
            <a:schemeClr val="bg1"/>
          </a:solidFill>
          <a:ln>
            <a:solidFill>
              <a:schemeClr val="tx1"/>
            </a:solidFill>
          </a:ln>
        </p:spPr>
        <p:txBody>
          <a:bodyPr wrap="none" rtlCol="0">
            <a:spAutoFit/>
          </a:bodyPr>
          <a:lstStyle/>
          <a:p>
            <a:pPr algn="ctr"/>
            <a:r>
              <a:rPr lang="en-US" dirty="0" err="1" smtClean="0"/>
              <a:t>CloudSat</a:t>
            </a:r>
            <a:r>
              <a:rPr lang="en-US" dirty="0" smtClean="0"/>
              <a:t> Profiles</a:t>
            </a:r>
          </a:p>
          <a:p>
            <a:pPr algn="ctr"/>
            <a:r>
              <a:rPr lang="en-US" dirty="0" smtClean="0"/>
              <a:t>January 2008</a:t>
            </a:r>
            <a:endParaRPr lang="en-US" dirty="0"/>
          </a:p>
        </p:txBody>
      </p:sp>
      <p:pic>
        <p:nvPicPr>
          <p:cNvPr id="26" name="Picture 25" descr="FLXHR_N_ALL.png"/>
          <p:cNvPicPr>
            <a:picLocks noChangeAspect="1"/>
          </p:cNvPicPr>
          <p:nvPr/>
        </p:nvPicPr>
        <p:blipFill>
          <a:blip r:embed="rId2"/>
          <a:stretch>
            <a:fillRect/>
          </a:stretch>
        </p:blipFill>
        <p:spPr>
          <a:xfrm>
            <a:off x="463279" y="2219768"/>
            <a:ext cx="5333336" cy="35594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lstStyle/>
          <a:p>
            <a:r>
              <a:rPr lang="en-US" dirty="0" smtClean="0"/>
              <a:t>Region Mask Data</a:t>
            </a:r>
            <a:endParaRPr lang="en-US" dirty="0"/>
          </a:p>
        </p:txBody>
      </p:sp>
      <p:pic>
        <p:nvPicPr>
          <p:cNvPr id="4" name="Picture 3" descr="land_mask_ncep_land_mask.png"/>
          <p:cNvPicPr>
            <a:picLocks noChangeAspect="1"/>
          </p:cNvPicPr>
          <p:nvPr/>
        </p:nvPicPr>
        <p:blipFill>
          <a:blip r:embed="rId2"/>
          <a:srcRect l="2778" r="3472" b="18403"/>
          <a:stretch>
            <a:fillRect/>
          </a:stretch>
        </p:blipFill>
        <p:spPr>
          <a:xfrm>
            <a:off x="1079482" y="922338"/>
            <a:ext cx="3151761" cy="1828800"/>
          </a:xfrm>
          <a:prstGeom prst="rect">
            <a:avLst/>
          </a:prstGeom>
        </p:spPr>
      </p:pic>
      <p:sp>
        <p:nvSpPr>
          <p:cNvPr id="6" name="TextBox 5"/>
          <p:cNvSpPr txBox="1"/>
          <p:nvPr/>
        </p:nvSpPr>
        <p:spPr>
          <a:xfrm>
            <a:off x="2131166" y="819706"/>
            <a:ext cx="1190162" cy="369332"/>
          </a:xfrm>
          <a:prstGeom prst="rect">
            <a:avLst/>
          </a:prstGeom>
          <a:solidFill>
            <a:schemeClr val="bg1"/>
          </a:solidFill>
          <a:ln>
            <a:solidFill>
              <a:schemeClr val="tx1"/>
            </a:solidFill>
          </a:ln>
        </p:spPr>
        <p:txBody>
          <a:bodyPr wrap="none" rtlCol="0">
            <a:spAutoFit/>
          </a:bodyPr>
          <a:lstStyle/>
          <a:p>
            <a:r>
              <a:rPr lang="en-US" dirty="0" smtClean="0"/>
              <a:t>Land Mask</a:t>
            </a:r>
            <a:endParaRPr lang="en-US" dirty="0"/>
          </a:p>
        </p:txBody>
      </p:sp>
      <p:pic>
        <p:nvPicPr>
          <p:cNvPr id="7" name="Picture 6" descr="land_mask_arctic_ocean.png"/>
          <p:cNvPicPr>
            <a:picLocks noChangeAspect="1"/>
          </p:cNvPicPr>
          <p:nvPr/>
        </p:nvPicPr>
        <p:blipFill>
          <a:blip r:embed="rId3"/>
          <a:srcRect l="3472" r="2778" b="17708"/>
          <a:stretch>
            <a:fillRect/>
          </a:stretch>
        </p:blipFill>
        <p:spPr>
          <a:xfrm>
            <a:off x="1168382" y="2967038"/>
            <a:ext cx="3125165" cy="1828800"/>
          </a:xfrm>
          <a:prstGeom prst="rect">
            <a:avLst/>
          </a:prstGeom>
        </p:spPr>
      </p:pic>
      <p:sp>
        <p:nvSpPr>
          <p:cNvPr id="8" name="TextBox 7"/>
          <p:cNvSpPr txBox="1"/>
          <p:nvPr/>
        </p:nvSpPr>
        <p:spPr>
          <a:xfrm>
            <a:off x="2131166" y="2928938"/>
            <a:ext cx="1368471" cy="369332"/>
          </a:xfrm>
          <a:prstGeom prst="rect">
            <a:avLst/>
          </a:prstGeom>
          <a:solidFill>
            <a:schemeClr val="bg1"/>
          </a:solidFill>
          <a:ln>
            <a:solidFill>
              <a:schemeClr val="tx1"/>
            </a:solidFill>
          </a:ln>
        </p:spPr>
        <p:txBody>
          <a:bodyPr wrap="none" rtlCol="0">
            <a:spAutoFit/>
          </a:bodyPr>
          <a:lstStyle/>
          <a:p>
            <a:r>
              <a:rPr lang="en-US" dirty="0" smtClean="0"/>
              <a:t>Arctic Ocean</a:t>
            </a:r>
            <a:endParaRPr lang="en-US" dirty="0"/>
          </a:p>
        </p:txBody>
      </p:sp>
      <p:pic>
        <p:nvPicPr>
          <p:cNvPr id="9" name="Picture 8" descr="land_mask_greenland.png"/>
          <p:cNvPicPr>
            <a:picLocks noChangeAspect="1"/>
          </p:cNvPicPr>
          <p:nvPr/>
        </p:nvPicPr>
        <p:blipFill>
          <a:blip r:embed="rId4"/>
          <a:srcRect l="2778" t="5208" r="3009" b="18403"/>
          <a:stretch>
            <a:fillRect/>
          </a:stretch>
        </p:blipFill>
        <p:spPr>
          <a:xfrm>
            <a:off x="4776750" y="955170"/>
            <a:ext cx="3383280" cy="1828800"/>
          </a:xfrm>
          <a:prstGeom prst="rect">
            <a:avLst/>
          </a:prstGeom>
        </p:spPr>
      </p:pic>
      <p:sp>
        <p:nvSpPr>
          <p:cNvPr id="10" name="TextBox 9"/>
          <p:cNvSpPr txBox="1"/>
          <p:nvPr/>
        </p:nvSpPr>
        <p:spPr>
          <a:xfrm>
            <a:off x="5846770" y="776338"/>
            <a:ext cx="1164802" cy="369332"/>
          </a:xfrm>
          <a:prstGeom prst="rect">
            <a:avLst/>
          </a:prstGeom>
          <a:solidFill>
            <a:schemeClr val="bg1"/>
          </a:solidFill>
          <a:ln>
            <a:solidFill>
              <a:schemeClr val="tx1"/>
            </a:solidFill>
          </a:ln>
        </p:spPr>
        <p:txBody>
          <a:bodyPr wrap="none" rtlCol="0">
            <a:spAutoFit/>
          </a:bodyPr>
          <a:lstStyle/>
          <a:p>
            <a:r>
              <a:rPr lang="en-US" dirty="0" smtClean="0"/>
              <a:t>Greenland</a:t>
            </a:r>
            <a:endParaRPr lang="en-US" dirty="0"/>
          </a:p>
        </p:txBody>
      </p:sp>
      <p:pic>
        <p:nvPicPr>
          <p:cNvPr id="11" name="Picture 10" descr="land_mask_eurasia.png"/>
          <p:cNvPicPr>
            <a:picLocks noChangeAspect="1"/>
          </p:cNvPicPr>
          <p:nvPr/>
        </p:nvPicPr>
        <p:blipFill>
          <a:blip r:embed="rId5"/>
          <a:srcRect l="4861" t="4861" r="4167" b="20139"/>
          <a:stretch>
            <a:fillRect/>
          </a:stretch>
        </p:blipFill>
        <p:spPr>
          <a:xfrm>
            <a:off x="4832630" y="3108336"/>
            <a:ext cx="3327400" cy="1828800"/>
          </a:xfrm>
          <a:prstGeom prst="rect">
            <a:avLst/>
          </a:prstGeom>
        </p:spPr>
      </p:pic>
      <p:pic>
        <p:nvPicPr>
          <p:cNvPr id="12" name="Picture 11" descr="land_mask_america.png"/>
          <p:cNvPicPr>
            <a:picLocks noChangeAspect="1"/>
          </p:cNvPicPr>
          <p:nvPr/>
        </p:nvPicPr>
        <p:blipFill>
          <a:blip r:embed="rId6"/>
          <a:srcRect l="4167" t="5208" r="3704" b="15625"/>
          <a:stretch>
            <a:fillRect/>
          </a:stretch>
        </p:blipFill>
        <p:spPr>
          <a:xfrm>
            <a:off x="1156895" y="5024438"/>
            <a:ext cx="3192379" cy="1828800"/>
          </a:xfrm>
          <a:prstGeom prst="rect">
            <a:avLst/>
          </a:prstGeom>
        </p:spPr>
      </p:pic>
      <p:pic>
        <p:nvPicPr>
          <p:cNvPr id="13" name="Picture 12" descr="land_mask_baffin_bay.png"/>
          <p:cNvPicPr>
            <a:picLocks noChangeAspect="1"/>
          </p:cNvPicPr>
          <p:nvPr/>
        </p:nvPicPr>
        <p:blipFill>
          <a:blip r:embed="rId7"/>
          <a:srcRect l="4200" t="4861" r="3902" b="15972"/>
          <a:stretch>
            <a:fillRect/>
          </a:stretch>
        </p:blipFill>
        <p:spPr>
          <a:xfrm>
            <a:off x="4776750" y="5031870"/>
            <a:ext cx="3184358" cy="1828800"/>
          </a:xfrm>
          <a:prstGeom prst="rect">
            <a:avLst/>
          </a:prstGeom>
        </p:spPr>
      </p:pic>
      <p:sp>
        <p:nvSpPr>
          <p:cNvPr id="15" name="TextBox 14"/>
          <p:cNvSpPr txBox="1"/>
          <p:nvPr/>
        </p:nvSpPr>
        <p:spPr>
          <a:xfrm>
            <a:off x="6002039" y="2898270"/>
            <a:ext cx="858791" cy="369332"/>
          </a:xfrm>
          <a:prstGeom prst="rect">
            <a:avLst/>
          </a:prstGeom>
          <a:solidFill>
            <a:schemeClr val="bg1"/>
          </a:solidFill>
          <a:ln>
            <a:solidFill>
              <a:schemeClr val="tx1"/>
            </a:solidFill>
          </a:ln>
        </p:spPr>
        <p:txBody>
          <a:bodyPr wrap="none" rtlCol="0">
            <a:spAutoFit/>
          </a:bodyPr>
          <a:lstStyle/>
          <a:p>
            <a:r>
              <a:rPr lang="en-US" dirty="0" smtClean="0"/>
              <a:t>Eurasia</a:t>
            </a:r>
            <a:endParaRPr lang="en-US" dirty="0"/>
          </a:p>
        </p:txBody>
      </p:sp>
      <p:sp>
        <p:nvSpPr>
          <p:cNvPr id="16" name="TextBox 15"/>
          <p:cNvSpPr txBox="1"/>
          <p:nvPr/>
        </p:nvSpPr>
        <p:spPr>
          <a:xfrm>
            <a:off x="1966066" y="4980504"/>
            <a:ext cx="1559178" cy="369332"/>
          </a:xfrm>
          <a:prstGeom prst="rect">
            <a:avLst/>
          </a:prstGeom>
          <a:solidFill>
            <a:schemeClr val="bg1"/>
          </a:solidFill>
          <a:ln>
            <a:solidFill>
              <a:schemeClr val="tx1"/>
            </a:solidFill>
          </a:ln>
        </p:spPr>
        <p:txBody>
          <a:bodyPr wrap="none" rtlCol="0">
            <a:spAutoFit/>
          </a:bodyPr>
          <a:lstStyle/>
          <a:p>
            <a:r>
              <a:rPr lang="en-US" dirty="0" smtClean="0"/>
              <a:t>North America</a:t>
            </a:r>
            <a:endParaRPr lang="en-US" dirty="0"/>
          </a:p>
        </p:txBody>
      </p:sp>
      <p:sp>
        <p:nvSpPr>
          <p:cNvPr id="17" name="TextBox 16"/>
          <p:cNvSpPr txBox="1"/>
          <p:nvPr/>
        </p:nvSpPr>
        <p:spPr>
          <a:xfrm>
            <a:off x="5895912" y="4981070"/>
            <a:ext cx="1115660" cy="369332"/>
          </a:xfrm>
          <a:prstGeom prst="rect">
            <a:avLst/>
          </a:prstGeom>
          <a:solidFill>
            <a:schemeClr val="bg1"/>
          </a:solidFill>
          <a:ln>
            <a:solidFill>
              <a:schemeClr val="tx1"/>
            </a:solidFill>
          </a:ln>
        </p:spPr>
        <p:txBody>
          <a:bodyPr wrap="none" rtlCol="0">
            <a:spAutoFit/>
          </a:bodyPr>
          <a:lstStyle/>
          <a:p>
            <a:r>
              <a:rPr lang="en-US" dirty="0" smtClean="0"/>
              <a:t>Baffin Bay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Surface Properties</a:t>
            </a:r>
            <a:br>
              <a:rPr lang="en-US" dirty="0" smtClean="0"/>
            </a:br>
            <a:r>
              <a:rPr lang="en-US" sz="2400" dirty="0" smtClean="0"/>
              <a:t>Total Water Storage Anomaly (GRACE)</a:t>
            </a:r>
            <a:endParaRPr lang="en-US" sz="2400" dirty="0"/>
          </a:p>
        </p:txBody>
      </p:sp>
      <p:sp>
        <p:nvSpPr>
          <p:cNvPr id="3" name="Content Placeholder 2"/>
          <p:cNvSpPr>
            <a:spLocks noGrp="1"/>
          </p:cNvSpPr>
          <p:nvPr>
            <p:ph idx="1"/>
          </p:nvPr>
        </p:nvSpPr>
        <p:spPr>
          <a:xfrm>
            <a:off x="4635154" y="4199627"/>
            <a:ext cx="4213656" cy="2422137"/>
          </a:xfrm>
        </p:spPr>
        <p:txBody>
          <a:bodyPr>
            <a:normAutofit fontScale="55000" lnSpcReduction="20000"/>
          </a:bodyPr>
          <a:lstStyle/>
          <a:p>
            <a:pPr>
              <a:buNone/>
            </a:pPr>
            <a:r>
              <a:rPr lang="en-US" dirty="0" smtClean="0"/>
              <a:t>Product: CSR.LAND University of Texas</a:t>
            </a:r>
          </a:p>
          <a:p>
            <a:r>
              <a:rPr lang="en-US" dirty="0" smtClean="0"/>
              <a:t>1°x1° averaged monthly</a:t>
            </a:r>
          </a:p>
          <a:p>
            <a:endParaRPr lang="en-US" dirty="0" smtClean="0"/>
          </a:p>
          <a:p>
            <a:r>
              <a:rPr lang="en-US" dirty="0" smtClean="0"/>
              <a:t>Total water storage can only be inferred over land.</a:t>
            </a:r>
          </a:p>
          <a:p>
            <a:endParaRPr lang="en-US" dirty="0" smtClean="0"/>
          </a:p>
          <a:p>
            <a:r>
              <a:rPr lang="en-US" dirty="0" smtClean="0"/>
              <a:t>Total water storage decreases over Greenland during the </a:t>
            </a:r>
            <a:r>
              <a:rPr lang="en-US" dirty="0" err="1" smtClean="0"/>
              <a:t>CloudSat</a:t>
            </a:r>
            <a:r>
              <a:rPr lang="en-US" dirty="0" smtClean="0"/>
              <a:t> period.</a:t>
            </a:r>
            <a:endParaRPr lang="en-US" dirty="0"/>
          </a:p>
        </p:txBody>
      </p:sp>
      <p:pic>
        <p:nvPicPr>
          <p:cNvPr id="4" name="Picture 3" descr="GRACE_LWE.eps"/>
          <p:cNvPicPr>
            <a:picLocks noChangeAspect="1"/>
          </p:cNvPicPr>
          <p:nvPr/>
        </p:nvPicPr>
        <p:blipFill>
          <a:blip r:embed="rId2"/>
          <a:stretch>
            <a:fillRect/>
          </a:stretch>
        </p:blipFill>
        <p:spPr>
          <a:xfrm>
            <a:off x="84054" y="1526612"/>
            <a:ext cx="3901681" cy="2601120"/>
          </a:xfrm>
          <a:prstGeom prst="rect">
            <a:avLst/>
          </a:prstGeom>
        </p:spPr>
      </p:pic>
      <p:pic>
        <p:nvPicPr>
          <p:cNvPr id="5" name="Picture 4" descr="GRACE_greenland_seasonal_average.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13833" y="4540888"/>
            <a:ext cx="4161751" cy="2080876"/>
          </a:xfrm>
          <a:prstGeom prst="rect">
            <a:avLst/>
          </a:prstGeom>
        </p:spPr>
      </p:pic>
      <p:pic>
        <p:nvPicPr>
          <p:cNvPr id="6" name="Picture 5" descr="GRACE_greenland_monthly_average.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985735" y="1417638"/>
            <a:ext cx="4863075" cy="2431538"/>
          </a:xfrm>
          <a:prstGeom prst="rect">
            <a:avLst/>
          </a:prstGeom>
        </p:spPr>
      </p:pic>
      <p:sp>
        <p:nvSpPr>
          <p:cNvPr id="7" name="TextBox 6"/>
          <p:cNvSpPr txBox="1"/>
          <p:nvPr/>
        </p:nvSpPr>
        <p:spPr>
          <a:xfrm>
            <a:off x="7703625" y="1723821"/>
            <a:ext cx="838691" cy="276999"/>
          </a:xfrm>
          <a:prstGeom prst="rect">
            <a:avLst/>
          </a:prstGeom>
          <a:noFill/>
        </p:spPr>
        <p:txBody>
          <a:bodyPr wrap="none" rtlCol="0">
            <a:spAutoFit/>
          </a:bodyPr>
          <a:lstStyle/>
          <a:p>
            <a:r>
              <a:rPr lang="en-US" sz="1200" dirty="0" smtClean="0"/>
              <a:t>Greenland</a:t>
            </a:r>
            <a:endParaRPr lang="en-US" sz="1200" dirty="0"/>
          </a:p>
        </p:txBody>
      </p:sp>
      <p:sp>
        <p:nvSpPr>
          <p:cNvPr id="8" name="TextBox 7"/>
          <p:cNvSpPr txBox="1"/>
          <p:nvPr/>
        </p:nvSpPr>
        <p:spPr>
          <a:xfrm>
            <a:off x="3290959" y="4774410"/>
            <a:ext cx="838691" cy="276999"/>
          </a:xfrm>
          <a:prstGeom prst="rect">
            <a:avLst/>
          </a:prstGeom>
          <a:noFill/>
        </p:spPr>
        <p:txBody>
          <a:bodyPr wrap="none" rtlCol="0">
            <a:spAutoFit/>
          </a:bodyPr>
          <a:lstStyle/>
          <a:p>
            <a:r>
              <a:rPr lang="en-US" sz="1200" dirty="0" smtClean="0"/>
              <a:t>Greenland</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Surface Properties</a:t>
            </a:r>
            <a:r>
              <a:rPr lang="en-US" sz="2800" dirty="0" smtClean="0"/>
              <a:t/>
            </a:r>
            <a:br>
              <a:rPr lang="en-US" sz="2800" dirty="0" smtClean="0"/>
            </a:br>
            <a:r>
              <a:rPr lang="en-US" sz="2400" dirty="0" smtClean="0"/>
              <a:t>Snow Cover (MODIS)</a:t>
            </a:r>
            <a:endParaRPr lang="en-US" sz="2400" dirty="0"/>
          </a:p>
        </p:txBody>
      </p:sp>
      <p:sp>
        <p:nvSpPr>
          <p:cNvPr id="3" name="Content Placeholder 2"/>
          <p:cNvSpPr>
            <a:spLocks noGrp="1"/>
          </p:cNvSpPr>
          <p:nvPr>
            <p:ph idx="1"/>
          </p:nvPr>
        </p:nvSpPr>
        <p:spPr>
          <a:xfrm>
            <a:off x="3771902" y="3917950"/>
            <a:ext cx="5055636" cy="2800350"/>
          </a:xfrm>
        </p:spPr>
        <p:txBody>
          <a:bodyPr>
            <a:normAutofit fontScale="47500" lnSpcReduction="20000"/>
          </a:bodyPr>
          <a:lstStyle/>
          <a:p>
            <a:pPr marL="0" indent="0">
              <a:buNone/>
            </a:pPr>
            <a:r>
              <a:rPr lang="en-US" dirty="0" smtClean="0"/>
              <a:t>Product: MOD10CM</a:t>
            </a:r>
          </a:p>
          <a:p>
            <a:r>
              <a:rPr lang="en-US" dirty="0" smtClean="0"/>
              <a:t>0.05°x0.05° averaged monthly</a:t>
            </a:r>
          </a:p>
          <a:p>
            <a:pPr>
              <a:buNone/>
            </a:pPr>
            <a:endParaRPr lang="en-US" dirty="0" smtClean="0"/>
          </a:p>
          <a:p>
            <a:r>
              <a:rPr lang="en-US" dirty="0" smtClean="0"/>
              <a:t>Relies on solar reflection, near-IR radiances, and the MODIS cloud mask to determine snow</a:t>
            </a:r>
            <a:r>
              <a:rPr lang="en-US" dirty="0" smtClean="0"/>
              <a:t> coverage.</a:t>
            </a:r>
            <a:endParaRPr lang="en-US" dirty="0" smtClean="0"/>
          </a:p>
          <a:p>
            <a:pPr>
              <a:buNone/>
            </a:pPr>
            <a:endParaRPr lang="en-US" dirty="0" smtClean="0"/>
          </a:p>
          <a:p>
            <a:r>
              <a:rPr lang="en-US" dirty="0" smtClean="0"/>
              <a:t>Snow cover has a clear seasonal cycle but no long term trend over Eurasia.</a:t>
            </a:r>
          </a:p>
          <a:p>
            <a:endParaRPr lang="en-US" dirty="0" smtClean="0"/>
          </a:p>
          <a:p>
            <a:r>
              <a:rPr lang="en-US" dirty="0" smtClean="0"/>
              <a:t>Going to include microwave measurements used in the sea ice and snow extent weekly product version 4 produced by the NSID.</a:t>
            </a:r>
            <a:endParaRPr lang="en-US" dirty="0"/>
          </a:p>
        </p:txBody>
      </p:sp>
      <p:pic>
        <p:nvPicPr>
          <p:cNvPr id="4" name="Picture 3" descr="MOD10_Snow_Cover_JAN.eps"/>
          <p:cNvPicPr>
            <a:picLocks noChangeAspect="1"/>
          </p:cNvPicPr>
          <p:nvPr/>
        </p:nvPicPr>
        <p:blipFill>
          <a:blip r:embed="rId2"/>
          <a:stretch>
            <a:fillRect/>
          </a:stretch>
        </p:blipFill>
        <p:spPr>
          <a:xfrm>
            <a:off x="2" y="1417638"/>
            <a:ext cx="3771899" cy="2514599"/>
          </a:xfrm>
          <a:prstGeom prst="rect">
            <a:avLst/>
          </a:prstGeom>
        </p:spPr>
      </p:pic>
      <p:pic>
        <p:nvPicPr>
          <p:cNvPr id="5" name="Picture 4" descr="MOD10_Snow_Cover_MAY.eps"/>
          <p:cNvPicPr>
            <a:picLocks noChangeAspect="1"/>
          </p:cNvPicPr>
          <p:nvPr/>
        </p:nvPicPr>
        <p:blipFill>
          <a:blip r:embed="rId3"/>
          <a:stretch>
            <a:fillRect/>
          </a:stretch>
        </p:blipFill>
        <p:spPr>
          <a:xfrm>
            <a:off x="0" y="4148715"/>
            <a:ext cx="3771900" cy="2514600"/>
          </a:xfrm>
          <a:prstGeom prst="rect">
            <a:avLst/>
          </a:prstGeom>
        </p:spPr>
      </p:pic>
      <p:sp>
        <p:nvSpPr>
          <p:cNvPr id="7" name="TextBox 6"/>
          <p:cNvSpPr txBox="1"/>
          <p:nvPr/>
        </p:nvSpPr>
        <p:spPr>
          <a:xfrm>
            <a:off x="4152900" y="1553186"/>
            <a:ext cx="858791" cy="369332"/>
          </a:xfrm>
          <a:prstGeom prst="rect">
            <a:avLst/>
          </a:prstGeom>
          <a:noFill/>
        </p:spPr>
        <p:txBody>
          <a:bodyPr wrap="none" rtlCol="0">
            <a:spAutoFit/>
          </a:bodyPr>
          <a:lstStyle/>
          <a:p>
            <a:r>
              <a:rPr lang="en-US" dirty="0" smtClean="0"/>
              <a:t>Eurasia</a:t>
            </a:r>
            <a:endParaRPr lang="en-US" dirty="0"/>
          </a:p>
        </p:txBody>
      </p:sp>
      <p:pic>
        <p:nvPicPr>
          <p:cNvPr id="10" name="Picture 9" descr="MOD10_greenland_monthly_average.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341138" y="1314450"/>
            <a:ext cx="5486400" cy="274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Surface Properties</a:t>
            </a:r>
            <a:r>
              <a:rPr lang="en-US" sz="2200" dirty="0" smtClean="0"/>
              <a:t/>
            </a:r>
            <a:br>
              <a:rPr lang="en-US" sz="2200" dirty="0" smtClean="0"/>
            </a:br>
            <a:r>
              <a:rPr lang="en-US" sz="2200" b="1" dirty="0" err="1" smtClean="0"/>
              <a:t>CloudSat</a:t>
            </a:r>
            <a:r>
              <a:rPr lang="en-US" sz="2200" b="1" dirty="0" smtClean="0"/>
              <a:t>: </a:t>
            </a:r>
            <a:r>
              <a:rPr lang="en-US" sz="2200" dirty="0" smtClean="0"/>
              <a:t>94-GHz Surface Backscatter Cross Section (</a:t>
            </a:r>
            <a:r>
              <a:rPr lang="en-US" sz="2200" dirty="0" err="1" smtClean="0"/>
              <a:t>σ</a:t>
            </a:r>
            <a:r>
              <a:rPr lang="en-US" sz="2200" baseline="-25000" dirty="0" err="1" smtClean="0"/>
              <a:t>o</a:t>
            </a:r>
            <a:r>
              <a:rPr lang="en-US" sz="2200" dirty="0" smtClean="0"/>
              <a:t>)</a:t>
            </a:r>
            <a:endParaRPr lang="en-US" sz="2200" b="1" dirty="0"/>
          </a:p>
        </p:txBody>
      </p:sp>
      <p:sp>
        <p:nvSpPr>
          <p:cNvPr id="3" name="Content Placeholder 2"/>
          <p:cNvSpPr>
            <a:spLocks noGrp="1"/>
          </p:cNvSpPr>
          <p:nvPr>
            <p:ph idx="1"/>
          </p:nvPr>
        </p:nvSpPr>
        <p:spPr>
          <a:xfrm>
            <a:off x="4384856" y="4199626"/>
            <a:ext cx="4496099" cy="2431362"/>
          </a:xfrm>
        </p:spPr>
        <p:txBody>
          <a:bodyPr>
            <a:normAutofit fontScale="47500" lnSpcReduction="20000"/>
          </a:bodyPr>
          <a:lstStyle/>
          <a:p>
            <a:pPr>
              <a:buNone/>
            </a:pPr>
            <a:r>
              <a:rPr lang="en-US" dirty="0" smtClean="0"/>
              <a:t>2B-Geoprof</a:t>
            </a:r>
          </a:p>
          <a:p>
            <a:r>
              <a:rPr lang="en-US" dirty="0" smtClean="0"/>
              <a:t>Clear seasonal cycle in the surface </a:t>
            </a:r>
            <a:r>
              <a:rPr lang="en-US" dirty="0" smtClean="0"/>
              <a:t>reflectance.</a:t>
            </a:r>
            <a:endParaRPr lang="en-US" dirty="0" smtClean="0"/>
          </a:p>
          <a:p>
            <a:endParaRPr lang="en-US" dirty="0" smtClean="0"/>
          </a:p>
          <a:p>
            <a:r>
              <a:rPr lang="en-US" dirty="0" smtClean="0"/>
              <a:t>Pools of liquid water on/near sea ice enhance the backscattering cross section of the surface.</a:t>
            </a:r>
          </a:p>
          <a:p>
            <a:endParaRPr lang="en-US" dirty="0" smtClean="0"/>
          </a:p>
          <a:p>
            <a:r>
              <a:rPr lang="en-US" dirty="0" err="1" smtClean="0"/>
              <a:t>Durden</a:t>
            </a:r>
            <a:r>
              <a:rPr lang="en-US" dirty="0" smtClean="0"/>
              <a:t> et al. (2011), IEEE </a:t>
            </a:r>
            <a:r>
              <a:rPr lang="en-US" dirty="0" err="1" smtClean="0"/>
              <a:t>Geoscience</a:t>
            </a:r>
            <a:r>
              <a:rPr lang="en-US" dirty="0" smtClean="0"/>
              <a:t> and Remote Sensing Letters describe how this data can be used to infer snow &amp; vegetation changes over land, </a:t>
            </a:r>
            <a:r>
              <a:rPr lang="en-US" dirty="0" err="1" smtClean="0"/>
              <a:t>ect</a:t>
            </a:r>
            <a:r>
              <a:rPr lang="en-US" dirty="0" smtClean="0"/>
              <a:t>…</a:t>
            </a:r>
            <a:endParaRPr lang="en-US" dirty="0"/>
          </a:p>
        </p:txBody>
      </p:sp>
      <p:pic>
        <p:nvPicPr>
          <p:cNvPr id="4" name="Picture 3" descr="SIGMA0.eps"/>
          <p:cNvPicPr>
            <a:picLocks noChangeAspect="1"/>
          </p:cNvPicPr>
          <p:nvPr/>
        </p:nvPicPr>
        <p:blipFill>
          <a:blip r:embed="rId2"/>
          <a:stretch>
            <a:fillRect/>
          </a:stretch>
        </p:blipFill>
        <p:spPr>
          <a:xfrm>
            <a:off x="457200" y="4116388"/>
            <a:ext cx="3771900" cy="2514600"/>
          </a:xfrm>
          <a:prstGeom prst="rect">
            <a:avLst/>
          </a:prstGeom>
        </p:spPr>
      </p:pic>
      <p:pic>
        <p:nvPicPr>
          <p:cNvPr id="5" name="Picture 4" descr="SIGMA0.eps"/>
          <p:cNvPicPr>
            <a:picLocks noChangeAspect="1"/>
          </p:cNvPicPr>
          <p:nvPr/>
        </p:nvPicPr>
        <p:blipFill>
          <a:blip r:embed="rId3"/>
          <a:stretch>
            <a:fillRect/>
          </a:stretch>
        </p:blipFill>
        <p:spPr>
          <a:xfrm>
            <a:off x="457200" y="1277168"/>
            <a:ext cx="3771900" cy="2514600"/>
          </a:xfrm>
          <a:prstGeom prst="rect">
            <a:avLst/>
          </a:prstGeom>
        </p:spPr>
      </p:pic>
      <p:sp>
        <p:nvSpPr>
          <p:cNvPr id="6" name="TextBox 5"/>
          <p:cNvSpPr txBox="1"/>
          <p:nvPr/>
        </p:nvSpPr>
        <p:spPr>
          <a:xfrm>
            <a:off x="1909461" y="1232972"/>
            <a:ext cx="908046" cy="369332"/>
          </a:xfrm>
          <a:prstGeom prst="rect">
            <a:avLst/>
          </a:prstGeom>
          <a:solidFill>
            <a:schemeClr val="bg1"/>
          </a:solidFill>
          <a:ln>
            <a:solidFill>
              <a:schemeClr val="tx1"/>
            </a:solidFill>
          </a:ln>
        </p:spPr>
        <p:txBody>
          <a:bodyPr wrap="none" rtlCol="0">
            <a:spAutoFit/>
          </a:bodyPr>
          <a:lstStyle/>
          <a:p>
            <a:r>
              <a:rPr lang="en-US" dirty="0" smtClean="0"/>
              <a:t>January</a:t>
            </a:r>
            <a:endParaRPr lang="en-US" dirty="0"/>
          </a:p>
        </p:txBody>
      </p:sp>
      <p:sp>
        <p:nvSpPr>
          <p:cNvPr id="7" name="TextBox 6"/>
          <p:cNvSpPr txBox="1"/>
          <p:nvPr/>
        </p:nvSpPr>
        <p:spPr>
          <a:xfrm>
            <a:off x="2076361" y="4014960"/>
            <a:ext cx="537001" cy="369332"/>
          </a:xfrm>
          <a:prstGeom prst="rect">
            <a:avLst/>
          </a:prstGeom>
          <a:solidFill>
            <a:schemeClr val="bg1"/>
          </a:solidFill>
          <a:ln>
            <a:solidFill>
              <a:schemeClr val="tx1"/>
            </a:solidFill>
          </a:ln>
        </p:spPr>
        <p:txBody>
          <a:bodyPr wrap="none" rtlCol="0">
            <a:spAutoFit/>
          </a:bodyPr>
          <a:lstStyle/>
          <a:p>
            <a:r>
              <a:rPr lang="en-US" dirty="0" smtClean="0"/>
              <a:t>July</a:t>
            </a:r>
            <a:endParaRPr lang="en-US" dirty="0"/>
          </a:p>
        </p:txBody>
      </p:sp>
      <p:pic>
        <p:nvPicPr>
          <p:cNvPr id="8" name="Picture 7" descr="SIGMA0_region_monthly_average.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587750" y="1330325"/>
            <a:ext cx="5486400" cy="2743200"/>
          </a:xfrm>
          <a:prstGeom prst="rect">
            <a:avLst/>
          </a:prstGeom>
        </p:spPr>
      </p:pic>
      <p:sp>
        <p:nvSpPr>
          <p:cNvPr id="9" name="TextBox 8"/>
          <p:cNvSpPr txBox="1"/>
          <p:nvPr/>
        </p:nvSpPr>
        <p:spPr>
          <a:xfrm>
            <a:off x="4229100" y="1196459"/>
            <a:ext cx="1368471" cy="369332"/>
          </a:xfrm>
          <a:prstGeom prst="rect">
            <a:avLst/>
          </a:prstGeom>
          <a:noFill/>
        </p:spPr>
        <p:txBody>
          <a:bodyPr wrap="none" rtlCol="0">
            <a:spAutoFit/>
          </a:bodyPr>
          <a:lstStyle/>
          <a:p>
            <a:r>
              <a:rPr lang="en-US" dirty="0" smtClean="0"/>
              <a:t>Arctic Ocean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cld.png"/>
          <p:cNvPicPr>
            <a:picLocks noChangeAspect="1"/>
          </p:cNvPicPr>
          <p:nvPr/>
        </p:nvPicPr>
        <p:blipFill>
          <a:blip r:embed="rId2"/>
          <a:stretch>
            <a:fillRect/>
          </a:stretch>
        </p:blipFill>
        <p:spPr>
          <a:xfrm>
            <a:off x="165100" y="1240438"/>
            <a:ext cx="4457700" cy="2971800"/>
          </a:xfrm>
          <a:prstGeom prst="rect">
            <a:avLst/>
          </a:prstGeom>
        </p:spPr>
      </p:pic>
      <p:pic>
        <p:nvPicPr>
          <p:cNvPr id="22" name="Picture 21" descr="free.png"/>
          <p:cNvPicPr>
            <a:picLocks noChangeAspect="1"/>
          </p:cNvPicPr>
          <p:nvPr/>
        </p:nvPicPr>
        <p:blipFill>
          <a:blip r:embed="rId3"/>
          <a:stretch>
            <a:fillRect/>
          </a:stretch>
        </p:blipFill>
        <p:spPr>
          <a:xfrm>
            <a:off x="4457700" y="1246627"/>
            <a:ext cx="4457700" cy="2971800"/>
          </a:xfrm>
          <a:prstGeom prst="rect">
            <a:avLst/>
          </a:prstGeom>
        </p:spPr>
      </p:pic>
      <p:sp>
        <p:nvSpPr>
          <p:cNvPr id="2" name="Title 1"/>
          <p:cNvSpPr>
            <a:spLocks noGrp="1"/>
          </p:cNvSpPr>
          <p:nvPr>
            <p:ph type="title"/>
          </p:nvPr>
        </p:nvSpPr>
        <p:spPr>
          <a:xfrm>
            <a:off x="387589" y="139700"/>
            <a:ext cx="8699969" cy="1143000"/>
          </a:xfrm>
        </p:spPr>
        <p:txBody>
          <a:bodyPr>
            <a:normAutofit/>
          </a:bodyPr>
          <a:lstStyle/>
          <a:p>
            <a:r>
              <a:rPr lang="en-US" dirty="0" smtClean="0"/>
              <a:t>Cloud Cover Fraction</a:t>
            </a:r>
            <a:endParaRPr lang="en-US" dirty="0"/>
          </a:p>
        </p:txBody>
      </p:sp>
      <p:sp>
        <p:nvSpPr>
          <p:cNvPr id="11" name="TextBox 10"/>
          <p:cNvSpPr txBox="1"/>
          <p:nvPr/>
        </p:nvSpPr>
        <p:spPr>
          <a:xfrm>
            <a:off x="3887062" y="1282700"/>
            <a:ext cx="1428596" cy="369332"/>
          </a:xfrm>
          <a:prstGeom prst="rect">
            <a:avLst/>
          </a:prstGeom>
          <a:solidFill>
            <a:schemeClr val="bg1"/>
          </a:solidFill>
          <a:ln>
            <a:solidFill>
              <a:schemeClr val="tx1"/>
            </a:solidFill>
          </a:ln>
        </p:spPr>
        <p:txBody>
          <a:bodyPr wrap="none" rtlCol="0">
            <a:spAutoFit/>
          </a:bodyPr>
          <a:lstStyle/>
          <a:p>
            <a:pPr algn="ctr"/>
            <a:r>
              <a:rPr lang="en-US" dirty="0" smtClean="0"/>
              <a:t>January 2008</a:t>
            </a:r>
            <a:endParaRPr lang="en-US" dirty="0"/>
          </a:p>
        </p:txBody>
      </p:sp>
      <p:sp>
        <p:nvSpPr>
          <p:cNvPr id="15" name="Content Placeholder 2"/>
          <p:cNvSpPr>
            <a:spLocks noGrp="1"/>
          </p:cNvSpPr>
          <p:nvPr>
            <p:ph idx="1"/>
          </p:nvPr>
        </p:nvSpPr>
        <p:spPr>
          <a:xfrm>
            <a:off x="342900" y="5607051"/>
            <a:ext cx="8229600" cy="1104900"/>
          </a:xfrm>
        </p:spPr>
        <p:txBody>
          <a:bodyPr>
            <a:normAutofit/>
          </a:bodyPr>
          <a:lstStyle/>
          <a:p>
            <a:r>
              <a:rPr lang="en-US" sz="1800" dirty="0" smtClean="0"/>
              <a:t>2B-Geoprof-Lidar merges cloud layer detection from </a:t>
            </a:r>
            <a:r>
              <a:rPr lang="en-US" sz="1800" dirty="0" err="1" smtClean="0"/>
              <a:t>CloudSat</a:t>
            </a:r>
            <a:r>
              <a:rPr lang="en-US" sz="1800" dirty="0" smtClean="0"/>
              <a:t> and CALIPSO to produce the most accurate quantitative description of hydrometeor layers in the atmosphere that is possible.</a:t>
            </a:r>
            <a:endParaRPr lang="en-US" sz="1800" dirty="0"/>
          </a:p>
        </p:txBody>
      </p:sp>
      <p:pic>
        <p:nvPicPr>
          <p:cNvPr id="17" name="Picture 16" descr="fig2.eps"/>
          <p:cNvPicPr>
            <a:picLocks noChangeAspect="1"/>
          </p:cNvPicPr>
          <p:nvPr/>
        </p:nvPicPr>
        <mc:AlternateContent>
          <mc:Choice xmlns:ma="http://schemas.microsoft.com/office/mac/drawingml/2008/main" Requires="ma">
            <p:blipFill>
              <a:blip r:embed="rId4"/>
              <a:srcRect l="8193" r="3571" b="81890"/>
              <a:stretch>
                <a:fillRect/>
              </a:stretch>
            </p:blipFill>
          </mc:Choice>
          <mc:Fallback>
            <p:blipFill>
              <a:blip r:embed="rId5"/>
              <a:srcRect l="8193" r="3571" b="81890"/>
              <a:stretch>
                <a:fillRect/>
              </a:stretch>
            </p:blipFill>
          </mc:Fallback>
        </mc:AlternateContent>
        <p:spPr>
          <a:xfrm>
            <a:off x="1200150" y="4179934"/>
            <a:ext cx="6515100" cy="14271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Vertical Cloud Fraction</a:t>
            </a:r>
            <a:br>
              <a:rPr lang="en-US" dirty="0" smtClean="0"/>
            </a:br>
            <a:r>
              <a:rPr lang="en-US" sz="2444" dirty="0" smtClean="0"/>
              <a:t>2B-Geoprof-Lidar</a:t>
            </a:r>
            <a:endParaRPr lang="en-US" sz="2444" dirty="0"/>
          </a:p>
        </p:txBody>
      </p:sp>
      <p:sp>
        <p:nvSpPr>
          <p:cNvPr id="3" name="Content Placeholder 2"/>
          <p:cNvSpPr>
            <a:spLocks noGrp="1"/>
          </p:cNvSpPr>
          <p:nvPr>
            <p:ph idx="1"/>
          </p:nvPr>
        </p:nvSpPr>
        <p:spPr>
          <a:xfrm>
            <a:off x="6208202" y="1679931"/>
            <a:ext cx="2478598" cy="4099697"/>
          </a:xfrm>
        </p:spPr>
        <p:txBody>
          <a:bodyPr>
            <a:normAutofit fontScale="62500" lnSpcReduction="20000"/>
          </a:bodyPr>
          <a:lstStyle/>
          <a:p>
            <a:r>
              <a:rPr lang="en-US" dirty="0" smtClean="0"/>
              <a:t>125 vertical levels at 240 </a:t>
            </a:r>
            <a:r>
              <a:rPr lang="en-US" dirty="0" err="1" smtClean="0"/>
              <a:t>m</a:t>
            </a:r>
            <a:r>
              <a:rPr lang="en-US" dirty="0" smtClean="0"/>
              <a:t> resolution.</a:t>
            </a:r>
          </a:p>
          <a:p>
            <a:endParaRPr lang="en-US" dirty="0" smtClean="0"/>
          </a:p>
          <a:p>
            <a:r>
              <a:rPr lang="en-US" dirty="0" smtClean="0"/>
              <a:t>Clouds are included if they span the depth of the vertical bin.</a:t>
            </a:r>
          </a:p>
          <a:p>
            <a:endParaRPr lang="en-US" dirty="0" smtClean="0"/>
          </a:p>
          <a:p>
            <a:r>
              <a:rPr lang="en-US" dirty="0" smtClean="0"/>
              <a:t>Cloud fraction was greatest in 2006. Largest variability occurs at 4 km.</a:t>
            </a:r>
            <a:endParaRPr lang="en-US" dirty="0"/>
          </a:p>
        </p:txBody>
      </p:sp>
      <p:pic>
        <p:nvPicPr>
          <p:cNvPr id="4" name="Picture 3" descr="VERT_CLOUD_greenlan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1495265"/>
            <a:ext cx="6208202" cy="4138801"/>
          </a:xfrm>
          <a:prstGeom prst="rect">
            <a:avLst/>
          </a:prstGeom>
        </p:spPr>
      </p:pic>
      <p:sp>
        <p:nvSpPr>
          <p:cNvPr id="5" name="TextBox 4"/>
          <p:cNvSpPr txBox="1"/>
          <p:nvPr/>
        </p:nvSpPr>
        <p:spPr>
          <a:xfrm>
            <a:off x="908490" y="1310599"/>
            <a:ext cx="1164802" cy="369332"/>
          </a:xfrm>
          <a:prstGeom prst="rect">
            <a:avLst/>
          </a:prstGeom>
          <a:noFill/>
        </p:spPr>
        <p:txBody>
          <a:bodyPr wrap="none" rtlCol="0">
            <a:spAutoFit/>
          </a:bodyPr>
          <a:lstStyle/>
          <a:p>
            <a:r>
              <a:rPr lang="en-US" dirty="0" smtClean="0"/>
              <a:t>Greenland</a:t>
            </a:r>
            <a:endParaRPr lang="en-US" dirty="0"/>
          </a:p>
        </p:txBody>
      </p:sp>
      <p:cxnSp>
        <p:nvCxnSpPr>
          <p:cNvPr id="7" name="Straight Arrow Connector 6"/>
          <p:cNvCxnSpPr/>
          <p:nvPr/>
        </p:nvCxnSpPr>
        <p:spPr>
          <a:xfrm>
            <a:off x="3309500" y="3389763"/>
            <a:ext cx="1334924" cy="18541"/>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91556" y="2916957"/>
            <a:ext cx="1835296" cy="307777"/>
          </a:xfrm>
          <a:prstGeom prst="rect">
            <a:avLst/>
          </a:prstGeom>
          <a:noFill/>
        </p:spPr>
        <p:txBody>
          <a:bodyPr wrap="none" rtlCol="0">
            <a:spAutoFit/>
          </a:bodyPr>
          <a:lstStyle/>
          <a:p>
            <a:r>
              <a:rPr lang="en-US" sz="1400" dirty="0" smtClean="0"/>
              <a:t>large annual variability</a:t>
            </a:r>
            <a:endParaRPr lang="en-US" sz="1400" dirty="0"/>
          </a:p>
        </p:txBody>
      </p:sp>
      <p:sp>
        <p:nvSpPr>
          <p:cNvPr id="9" name="TextBox 8"/>
          <p:cNvSpPr txBox="1"/>
          <p:nvPr/>
        </p:nvSpPr>
        <p:spPr>
          <a:xfrm>
            <a:off x="4189380" y="1900060"/>
            <a:ext cx="1640668" cy="369332"/>
          </a:xfrm>
          <a:prstGeom prst="rect">
            <a:avLst/>
          </a:prstGeom>
          <a:noFill/>
        </p:spPr>
        <p:txBody>
          <a:bodyPr wrap="none" rtlCol="0">
            <a:spAutoFit/>
          </a:bodyPr>
          <a:lstStyle/>
          <a:p>
            <a:r>
              <a:rPr lang="en-US" dirty="0" smtClean="0"/>
              <a:t>August Average</a:t>
            </a:r>
            <a:endParaRPr lang="en-US" dirty="0"/>
          </a:p>
        </p:txBody>
      </p:sp>
      <p:cxnSp>
        <p:nvCxnSpPr>
          <p:cNvPr id="11" name="Straight Connector 10"/>
          <p:cNvCxnSpPr/>
          <p:nvPr/>
        </p:nvCxnSpPr>
        <p:spPr>
          <a:xfrm rot="5400000">
            <a:off x="292540" y="6076950"/>
            <a:ext cx="12319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898188" y="6692106"/>
            <a:ext cx="2893368"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920380" y="6562724"/>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909284" y="6435724"/>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909284" y="6309852"/>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934684" y="6182518"/>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920380" y="6054724"/>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934684" y="5927724"/>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934684" y="5801852"/>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934684" y="5674518"/>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933080" y="5546724"/>
            <a:ext cx="27432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0" y="5779628"/>
            <a:ext cx="973644" cy="369332"/>
          </a:xfrm>
          <a:prstGeom prst="rect">
            <a:avLst/>
          </a:prstGeom>
          <a:noFill/>
        </p:spPr>
        <p:txBody>
          <a:bodyPr wrap="none" rtlCol="0">
            <a:spAutoFit/>
          </a:bodyPr>
          <a:lstStyle/>
          <a:p>
            <a:r>
              <a:rPr lang="en-US" dirty="0" smtClean="0"/>
              <a:t>125 bins</a:t>
            </a:r>
            <a:endParaRPr lang="en-US" dirty="0"/>
          </a:p>
        </p:txBody>
      </p:sp>
      <p:sp>
        <p:nvSpPr>
          <p:cNvPr id="28" name="Cloud 27"/>
          <p:cNvSpPr/>
          <p:nvPr/>
        </p:nvSpPr>
        <p:spPr>
          <a:xfrm>
            <a:off x="973644" y="6056312"/>
            <a:ext cx="1099648" cy="381000"/>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loud 28"/>
          <p:cNvSpPr/>
          <p:nvPr/>
        </p:nvSpPr>
        <p:spPr>
          <a:xfrm>
            <a:off x="2552836" y="5779628"/>
            <a:ext cx="1099648" cy="530224"/>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189380" y="5676106"/>
            <a:ext cx="4065620" cy="923330"/>
          </a:xfrm>
          <a:prstGeom prst="rect">
            <a:avLst/>
          </a:prstGeom>
          <a:noFill/>
        </p:spPr>
        <p:txBody>
          <a:bodyPr wrap="square" rtlCol="0">
            <a:spAutoFit/>
          </a:bodyPr>
          <a:lstStyle/>
          <a:p>
            <a:r>
              <a:rPr lang="en-US" dirty="0" smtClean="0"/>
              <a:t>*Count number of clouds that fall into each vertical bin to obtain vertical cloud fraction.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1143000"/>
          </a:xfrm>
        </p:spPr>
        <p:txBody>
          <a:bodyPr/>
          <a:lstStyle/>
          <a:p>
            <a:r>
              <a:rPr lang="en-US" dirty="0" smtClean="0"/>
              <a:t>Precipitation</a:t>
            </a:r>
            <a:endParaRPr lang="en-US" dirty="0"/>
          </a:p>
        </p:txBody>
      </p:sp>
      <p:sp>
        <p:nvSpPr>
          <p:cNvPr id="4" name="Content Placeholder 3"/>
          <p:cNvSpPr>
            <a:spLocks noGrp="1"/>
          </p:cNvSpPr>
          <p:nvPr>
            <p:ph idx="1"/>
          </p:nvPr>
        </p:nvSpPr>
        <p:spPr>
          <a:xfrm>
            <a:off x="4102100" y="3880644"/>
            <a:ext cx="4584700" cy="2514600"/>
          </a:xfrm>
        </p:spPr>
        <p:txBody>
          <a:bodyPr>
            <a:normAutofit fontScale="55000" lnSpcReduction="20000"/>
          </a:bodyPr>
          <a:lstStyle/>
          <a:p>
            <a:r>
              <a:rPr lang="en-US" dirty="0" smtClean="0"/>
              <a:t>2C-Precip-Column uses a reflectivity threshold of -15 </a:t>
            </a:r>
            <a:r>
              <a:rPr lang="en-US" dirty="0" err="1" smtClean="0"/>
              <a:t>dBZe</a:t>
            </a:r>
            <a:r>
              <a:rPr lang="en-US" dirty="0" smtClean="0"/>
              <a:t> and surface temperature from ECMWF re-analysis data to determine whether precipitation occurs in the solid or liquid phase.</a:t>
            </a:r>
          </a:p>
          <a:p>
            <a:endParaRPr lang="en-US" dirty="0" smtClean="0"/>
          </a:p>
          <a:p>
            <a:r>
              <a:rPr lang="en-US" dirty="0" smtClean="0"/>
              <a:t>Cloud coverage is highest in summer and lowest in winter.</a:t>
            </a:r>
          </a:p>
          <a:p>
            <a:endParaRPr lang="en-US" dirty="0" smtClean="0"/>
          </a:p>
          <a:p>
            <a:r>
              <a:rPr lang="en-US" dirty="0" smtClean="0"/>
              <a:t>Most of the precipitation falls as snow. </a:t>
            </a:r>
            <a:endParaRPr lang="en-US" dirty="0"/>
          </a:p>
        </p:txBody>
      </p:sp>
      <p:pic>
        <p:nvPicPr>
          <p:cNvPr id="5" name="Picture 4" descr="snow.png"/>
          <p:cNvPicPr>
            <a:picLocks noChangeAspect="1"/>
          </p:cNvPicPr>
          <p:nvPr/>
        </p:nvPicPr>
        <p:blipFill>
          <a:blip r:embed="rId2"/>
          <a:stretch>
            <a:fillRect/>
          </a:stretch>
        </p:blipFill>
        <p:spPr>
          <a:xfrm>
            <a:off x="165100" y="1137444"/>
            <a:ext cx="3771900" cy="2514600"/>
          </a:xfrm>
          <a:prstGeom prst="rect">
            <a:avLst/>
          </a:prstGeom>
        </p:spPr>
      </p:pic>
      <p:pic>
        <p:nvPicPr>
          <p:cNvPr id="9" name="Picture 8" descr="FLXHR_arctic_monthly_average_cloud_cover.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657600" y="1137444"/>
            <a:ext cx="5486400" cy="2743200"/>
          </a:xfrm>
          <a:prstGeom prst="rect">
            <a:avLst/>
          </a:prstGeom>
        </p:spPr>
      </p:pic>
      <p:pic>
        <p:nvPicPr>
          <p:cNvPr id="10" name="Picture 9" descr="FLXHR_N_SNOW.png"/>
          <p:cNvPicPr>
            <a:picLocks noChangeAspect="1"/>
          </p:cNvPicPr>
          <p:nvPr/>
        </p:nvPicPr>
        <p:blipFill>
          <a:blip r:embed="rId5"/>
          <a:stretch>
            <a:fillRect/>
          </a:stretch>
        </p:blipFill>
        <p:spPr>
          <a:xfrm>
            <a:off x="165100" y="3733800"/>
            <a:ext cx="3771900" cy="2514600"/>
          </a:xfrm>
          <a:prstGeom prst="rect">
            <a:avLst/>
          </a:prstGeom>
        </p:spPr>
      </p:pic>
      <p:sp>
        <p:nvSpPr>
          <p:cNvPr id="11" name="TextBox 10"/>
          <p:cNvSpPr txBox="1"/>
          <p:nvPr/>
        </p:nvSpPr>
        <p:spPr>
          <a:xfrm>
            <a:off x="1562100" y="952778"/>
            <a:ext cx="908046" cy="369332"/>
          </a:xfrm>
          <a:prstGeom prst="rect">
            <a:avLst/>
          </a:prstGeom>
          <a:solidFill>
            <a:schemeClr val="bg1"/>
          </a:solidFill>
          <a:ln>
            <a:solidFill>
              <a:schemeClr val="tx1"/>
            </a:solidFill>
          </a:ln>
        </p:spPr>
        <p:txBody>
          <a:bodyPr wrap="none" rtlCol="0">
            <a:spAutoFit/>
          </a:bodyPr>
          <a:lstStyle/>
          <a:p>
            <a:r>
              <a:rPr lang="en-US" dirty="0" smtClean="0"/>
              <a:t>January</a:t>
            </a:r>
            <a:endParaRPr lang="en-US" dirty="0"/>
          </a:p>
        </p:txBody>
      </p:sp>
      <p:sp>
        <p:nvSpPr>
          <p:cNvPr id="12" name="TextBox 11"/>
          <p:cNvSpPr txBox="1"/>
          <p:nvPr/>
        </p:nvSpPr>
        <p:spPr>
          <a:xfrm>
            <a:off x="1716300" y="3683278"/>
            <a:ext cx="537001" cy="369332"/>
          </a:xfrm>
          <a:prstGeom prst="rect">
            <a:avLst/>
          </a:prstGeom>
          <a:solidFill>
            <a:schemeClr val="bg1"/>
          </a:solidFill>
          <a:ln>
            <a:solidFill>
              <a:schemeClr val="tx1"/>
            </a:solidFill>
          </a:ln>
        </p:spPr>
        <p:txBody>
          <a:bodyPr wrap="none" rtlCol="0">
            <a:spAutoFit/>
          </a:bodyPr>
          <a:lstStyle/>
          <a:p>
            <a:r>
              <a:rPr lang="en-US" dirty="0" smtClean="0"/>
              <a:t>July</a:t>
            </a:r>
            <a:endParaRPr lang="en-US" dirty="0"/>
          </a:p>
        </p:txBody>
      </p:sp>
      <p:sp>
        <p:nvSpPr>
          <p:cNvPr id="13" name="TextBox 12"/>
          <p:cNvSpPr txBox="1"/>
          <p:nvPr/>
        </p:nvSpPr>
        <p:spPr>
          <a:xfrm>
            <a:off x="457200" y="940078"/>
            <a:ext cx="652643" cy="369332"/>
          </a:xfrm>
          <a:prstGeom prst="rect">
            <a:avLst/>
          </a:prstGeom>
          <a:noFill/>
        </p:spPr>
        <p:txBody>
          <a:bodyPr wrap="none" rtlCol="0">
            <a:spAutoFit/>
          </a:bodyPr>
          <a:lstStyle/>
          <a:p>
            <a:r>
              <a:rPr lang="en-US" u="sng" dirty="0" smtClean="0"/>
              <a:t>2008</a:t>
            </a:r>
            <a:endParaRPr lang="en-US" u="sng" dirty="0"/>
          </a:p>
        </p:txBody>
      </p:sp>
      <p:sp>
        <p:nvSpPr>
          <p:cNvPr id="14" name="TextBox 13"/>
          <p:cNvSpPr txBox="1"/>
          <p:nvPr/>
        </p:nvSpPr>
        <p:spPr>
          <a:xfrm>
            <a:off x="4356100" y="1003300"/>
            <a:ext cx="1368471" cy="369332"/>
          </a:xfrm>
          <a:prstGeom prst="rect">
            <a:avLst/>
          </a:prstGeom>
          <a:noFill/>
        </p:spPr>
        <p:txBody>
          <a:bodyPr wrap="none" rtlCol="0">
            <a:spAutoFit/>
          </a:bodyPr>
          <a:lstStyle/>
          <a:p>
            <a:r>
              <a:rPr lang="en-US" dirty="0" smtClean="0"/>
              <a:t>Arctic Ocean</a:t>
            </a:r>
            <a:endParaRPr lang="en-US" dirty="0"/>
          </a:p>
        </p:txBody>
      </p:sp>
      <p:sp>
        <p:nvSpPr>
          <p:cNvPr id="15" name="TextBox 14"/>
          <p:cNvSpPr txBox="1"/>
          <p:nvPr/>
        </p:nvSpPr>
        <p:spPr>
          <a:xfrm>
            <a:off x="7906265" y="1372632"/>
            <a:ext cx="1228935" cy="1200329"/>
          </a:xfrm>
          <a:prstGeom prst="rect">
            <a:avLst/>
          </a:prstGeom>
          <a:noFill/>
        </p:spPr>
        <p:txBody>
          <a:bodyPr wrap="none" rtlCol="0">
            <a:spAutoFit/>
          </a:bodyPr>
          <a:lstStyle/>
          <a:p>
            <a:r>
              <a:rPr lang="en-US" dirty="0" smtClean="0"/>
              <a:t>Total Cloud</a:t>
            </a:r>
          </a:p>
          <a:p>
            <a:r>
              <a:rPr lang="en-US" dirty="0" err="1" smtClean="0"/>
              <a:t>Precip</a:t>
            </a:r>
            <a:endParaRPr lang="en-US" dirty="0" smtClean="0"/>
          </a:p>
          <a:p>
            <a:r>
              <a:rPr lang="en-US" dirty="0" smtClean="0"/>
              <a:t>Snow</a:t>
            </a:r>
          </a:p>
          <a:p>
            <a:r>
              <a:rPr lang="en-US" dirty="0" smtClean="0"/>
              <a:t>Rain</a:t>
            </a:r>
            <a:endParaRPr lang="en-US" dirty="0"/>
          </a:p>
        </p:txBody>
      </p:sp>
      <p:cxnSp>
        <p:nvCxnSpPr>
          <p:cNvPr id="18" name="Straight Connector 17"/>
          <p:cNvCxnSpPr/>
          <p:nvPr/>
        </p:nvCxnSpPr>
        <p:spPr>
          <a:xfrm>
            <a:off x="7696200" y="1573212"/>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708900" y="1852612"/>
            <a:ext cx="22860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34300" y="2120900"/>
            <a:ext cx="228600" cy="1588"/>
          </a:xfrm>
          <a:prstGeom prst="line">
            <a:avLst/>
          </a:prstGeom>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747000" y="238760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1361" y="4343400"/>
            <a:ext cx="7044478" cy="2062163"/>
          </a:xfrm>
        </p:spPr>
        <p:txBody>
          <a:bodyPr>
            <a:normAutofit fontScale="92500"/>
          </a:bodyPr>
          <a:lstStyle/>
          <a:p>
            <a:r>
              <a:rPr lang="en-US" dirty="0" smtClean="0"/>
              <a:t>2C-SNOW-PROFILE estimates surface snowfall rates using an optimal estimation approach using reflectivity and estimated snow microphysical properties. </a:t>
            </a:r>
            <a:endParaRPr lang="en-US" dirty="0"/>
          </a:p>
        </p:txBody>
      </p:sp>
      <p:sp>
        <p:nvSpPr>
          <p:cNvPr id="4" name="Title 1"/>
          <p:cNvSpPr>
            <a:spLocks noGrp="1"/>
          </p:cNvSpPr>
          <p:nvPr>
            <p:ph type="title"/>
          </p:nvPr>
        </p:nvSpPr>
        <p:spPr>
          <a:xfrm>
            <a:off x="457200" y="173579"/>
            <a:ext cx="8229600" cy="1143000"/>
          </a:xfrm>
        </p:spPr>
        <p:txBody>
          <a:bodyPr>
            <a:normAutofit/>
          </a:bodyPr>
          <a:lstStyle/>
          <a:p>
            <a:r>
              <a:rPr lang="en-US" dirty="0" smtClean="0"/>
              <a:t>Surface Precipitation Rate</a:t>
            </a:r>
            <a:br>
              <a:rPr lang="en-US" dirty="0" smtClean="0"/>
            </a:br>
            <a:r>
              <a:rPr lang="en-US" sz="2400" dirty="0" smtClean="0"/>
              <a:t>Snowfall</a:t>
            </a:r>
            <a:endParaRPr lang="en-US" dirty="0"/>
          </a:p>
        </p:txBody>
      </p:sp>
      <p:pic>
        <p:nvPicPr>
          <p:cNvPr id="5" name="Picture 4" descr="PRATE_PRATE_SNOW.eps"/>
          <p:cNvPicPr>
            <a:picLocks noChangeAspect="1"/>
          </p:cNvPicPr>
          <p:nvPr/>
        </p:nvPicPr>
        <p:blipFill>
          <a:blip r:embed="rId2"/>
          <a:stretch>
            <a:fillRect/>
          </a:stretch>
        </p:blipFill>
        <p:spPr>
          <a:xfrm>
            <a:off x="4673600" y="1681025"/>
            <a:ext cx="3771900" cy="2514600"/>
          </a:xfrm>
          <a:prstGeom prst="rect">
            <a:avLst/>
          </a:prstGeom>
        </p:spPr>
      </p:pic>
      <p:pic>
        <p:nvPicPr>
          <p:cNvPr id="6" name="Picture 5" descr="snow.png"/>
          <p:cNvPicPr>
            <a:picLocks noChangeAspect="1"/>
          </p:cNvPicPr>
          <p:nvPr/>
        </p:nvPicPr>
        <p:blipFill>
          <a:blip r:embed="rId3"/>
          <a:stretch>
            <a:fillRect/>
          </a:stretch>
        </p:blipFill>
        <p:spPr>
          <a:xfrm>
            <a:off x="165100" y="1577728"/>
            <a:ext cx="3771900" cy="2514600"/>
          </a:xfrm>
          <a:prstGeom prst="rect">
            <a:avLst/>
          </a:prstGeom>
        </p:spPr>
      </p:pic>
      <p:sp>
        <p:nvSpPr>
          <p:cNvPr id="7" name="TextBox 6"/>
          <p:cNvSpPr txBox="1"/>
          <p:nvPr/>
        </p:nvSpPr>
        <p:spPr>
          <a:xfrm>
            <a:off x="1524000" y="1393062"/>
            <a:ext cx="1260494" cy="369332"/>
          </a:xfrm>
          <a:prstGeom prst="rect">
            <a:avLst/>
          </a:prstGeom>
          <a:noFill/>
        </p:spPr>
        <p:txBody>
          <a:bodyPr wrap="none" rtlCol="0">
            <a:spAutoFit/>
          </a:bodyPr>
          <a:lstStyle/>
          <a:p>
            <a:r>
              <a:rPr lang="en-US" dirty="0" smtClean="0"/>
              <a:t>Occurrence</a:t>
            </a:r>
            <a:endParaRPr lang="en-US" dirty="0"/>
          </a:p>
        </p:txBody>
      </p:sp>
      <p:sp>
        <p:nvSpPr>
          <p:cNvPr id="8" name="Oval 7"/>
          <p:cNvSpPr/>
          <p:nvPr/>
        </p:nvSpPr>
        <p:spPr>
          <a:xfrm rot="20307062">
            <a:off x="5971794" y="2270394"/>
            <a:ext cx="850900" cy="393700"/>
          </a:xfrm>
          <a:prstGeom prst="ellipse">
            <a:avLst/>
          </a:prstGeom>
          <a:noFill/>
          <a:ln w="12700">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47994" y="1393062"/>
            <a:ext cx="997990" cy="369332"/>
          </a:xfrm>
          <a:prstGeom prst="rect">
            <a:avLst/>
          </a:prstGeom>
          <a:noFill/>
        </p:spPr>
        <p:txBody>
          <a:bodyPr wrap="none" rtlCol="0">
            <a:spAutoFit/>
          </a:bodyPr>
          <a:lstStyle/>
          <a:p>
            <a:r>
              <a:rPr lang="en-US" dirty="0" smtClean="0"/>
              <a:t>Intensity</a:t>
            </a:r>
            <a:endParaRPr lang="en-US" dirty="0"/>
          </a:p>
        </p:txBody>
      </p:sp>
      <p:sp>
        <p:nvSpPr>
          <p:cNvPr id="11" name="TextBox 10"/>
          <p:cNvSpPr txBox="1"/>
          <p:nvPr/>
        </p:nvSpPr>
        <p:spPr>
          <a:xfrm>
            <a:off x="3646340" y="1443584"/>
            <a:ext cx="1492716" cy="369332"/>
          </a:xfrm>
          <a:prstGeom prst="rect">
            <a:avLst/>
          </a:prstGeom>
          <a:solidFill>
            <a:schemeClr val="bg1"/>
          </a:solidFill>
          <a:ln>
            <a:solidFill>
              <a:schemeClr val="tx1"/>
            </a:solidFill>
          </a:ln>
        </p:spPr>
        <p:txBody>
          <a:bodyPr wrap="none" rtlCol="0">
            <a:spAutoFit/>
          </a:bodyPr>
          <a:lstStyle/>
          <a:p>
            <a:r>
              <a:rPr lang="en-US" dirty="0" smtClean="0"/>
              <a:t>January: 2008</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58764" y="171980"/>
            <a:ext cx="2705318" cy="1143000"/>
          </a:xfrm>
        </p:spPr>
        <p:txBody>
          <a:bodyPr>
            <a:normAutofit fontScale="90000"/>
          </a:bodyPr>
          <a:lstStyle/>
          <a:p>
            <a:r>
              <a:rPr lang="en-US" dirty="0" smtClean="0"/>
              <a:t>Arctic Melting</a:t>
            </a:r>
            <a:endParaRPr lang="en-US" dirty="0"/>
          </a:p>
        </p:txBody>
      </p:sp>
      <p:sp>
        <p:nvSpPr>
          <p:cNvPr id="3" name="Content Placeholder 2"/>
          <p:cNvSpPr>
            <a:spLocks noGrp="1"/>
          </p:cNvSpPr>
          <p:nvPr>
            <p:ph idx="1"/>
          </p:nvPr>
        </p:nvSpPr>
        <p:spPr>
          <a:xfrm>
            <a:off x="6258764" y="1502834"/>
            <a:ext cx="2705318" cy="4623330"/>
          </a:xfrm>
        </p:spPr>
        <p:txBody>
          <a:bodyPr>
            <a:normAutofit fontScale="55000" lnSpcReduction="20000"/>
          </a:bodyPr>
          <a:lstStyle/>
          <a:p>
            <a:r>
              <a:rPr lang="en-US" dirty="0" smtClean="0"/>
              <a:t>IPCC 4</a:t>
            </a:r>
            <a:r>
              <a:rPr lang="en-US" baseline="30000" dirty="0" smtClean="0"/>
              <a:t>th</a:t>
            </a:r>
            <a:r>
              <a:rPr lang="en-US" dirty="0" smtClean="0"/>
              <a:t> Assessment report stated that it is </a:t>
            </a:r>
            <a:r>
              <a:rPr lang="en-US" i="1" dirty="0" smtClean="0"/>
              <a:t>very likely </a:t>
            </a:r>
            <a:r>
              <a:rPr lang="en-US" dirty="0" smtClean="0"/>
              <a:t>that the rise of CO2 and other greenhouse gases has led to the dramatic decline of sea ice and snow extent</a:t>
            </a:r>
            <a:r>
              <a:rPr lang="en-US" dirty="0" smtClean="0"/>
              <a:t> across the </a:t>
            </a:r>
            <a:r>
              <a:rPr lang="en-US" dirty="0" smtClean="0"/>
              <a:t>Arctic.</a:t>
            </a:r>
          </a:p>
          <a:p>
            <a:pPr>
              <a:buNone/>
            </a:pPr>
            <a:r>
              <a:rPr lang="en-US" dirty="0" smtClean="0"/>
              <a:t> </a:t>
            </a:r>
          </a:p>
          <a:p>
            <a:r>
              <a:rPr lang="en-US" dirty="0" smtClean="0"/>
              <a:t>Sea ice extent has a substantial seasonal cycle with</a:t>
            </a:r>
            <a:r>
              <a:rPr lang="en-US" dirty="0" smtClean="0"/>
              <a:t> a minimum </a:t>
            </a:r>
            <a:r>
              <a:rPr lang="en-US" dirty="0" smtClean="0"/>
              <a:t>occurring in September.</a:t>
            </a:r>
          </a:p>
          <a:p>
            <a:endParaRPr lang="en-US" dirty="0" smtClean="0"/>
          </a:p>
          <a:p>
            <a:r>
              <a:rPr lang="en-US" dirty="0" smtClean="0"/>
              <a:t>Last September had the lowest sea ice extent on record. </a:t>
            </a:r>
            <a:endParaRPr lang="en-US" dirty="0"/>
          </a:p>
        </p:txBody>
      </p:sp>
      <p:pic>
        <p:nvPicPr>
          <p:cNvPr id="4" name="Picture 3" descr="seaice1980-2007.png"/>
          <p:cNvPicPr>
            <a:picLocks noChangeAspect="1"/>
          </p:cNvPicPr>
          <p:nvPr/>
        </p:nvPicPr>
        <p:blipFill>
          <a:blip r:embed="rId3"/>
          <a:srcRect b="3249"/>
          <a:stretch>
            <a:fillRect/>
          </a:stretch>
        </p:blipFill>
        <p:spPr>
          <a:xfrm>
            <a:off x="687914" y="605019"/>
            <a:ext cx="5570850" cy="2703331"/>
          </a:xfrm>
          <a:prstGeom prst="rect">
            <a:avLst/>
          </a:prstGeom>
        </p:spPr>
      </p:pic>
      <p:pic>
        <p:nvPicPr>
          <p:cNvPr id="5" name="Picture 4" descr="Sea_Ice_Extent_L.png"/>
          <p:cNvPicPr>
            <a:picLocks noChangeAspect="1"/>
          </p:cNvPicPr>
          <p:nvPr/>
        </p:nvPicPr>
        <p:blipFill>
          <a:blip r:embed="rId4"/>
          <a:stretch>
            <a:fillRect/>
          </a:stretch>
        </p:blipFill>
        <p:spPr>
          <a:xfrm>
            <a:off x="882650" y="3308350"/>
            <a:ext cx="4866214" cy="3041383"/>
          </a:xfrm>
          <a:prstGeom prst="rect">
            <a:avLst/>
          </a:prstGeom>
        </p:spPr>
      </p:pic>
      <p:sp>
        <p:nvSpPr>
          <p:cNvPr id="6" name="Rectangle 5"/>
          <p:cNvSpPr/>
          <p:nvPr/>
        </p:nvSpPr>
        <p:spPr>
          <a:xfrm>
            <a:off x="4965700" y="3625850"/>
            <a:ext cx="571500" cy="10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23850" y="6368783"/>
            <a:ext cx="6356052" cy="369332"/>
          </a:xfrm>
          <a:prstGeom prst="rect">
            <a:avLst/>
          </a:prstGeom>
          <a:noFill/>
        </p:spPr>
        <p:txBody>
          <a:bodyPr wrap="none" rtlCol="0">
            <a:spAutoFit/>
          </a:bodyPr>
          <a:lstStyle/>
          <a:p>
            <a:r>
              <a:rPr lang="en-US" dirty="0" smtClean="0"/>
              <a:t>National Snow and Ice Data Center (NSIDC) Sea Ice Extent Product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4844"/>
            <a:ext cx="8229600" cy="1143000"/>
          </a:xfrm>
        </p:spPr>
        <p:txBody>
          <a:bodyPr>
            <a:normAutofit/>
          </a:bodyPr>
          <a:lstStyle/>
          <a:p>
            <a:r>
              <a:rPr lang="en-US" dirty="0" smtClean="0"/>
              <a:t>Cloud Phase</a:t>
            </a:r>
            <a:br>
              <a:rPr lang="en-US" dirty="0" smtClean="0"/>
            </a:br>
            <a:r>
              <a:rPr lang="en-US" sz="2400" dirty="0" err="1" smtClean="0"/>
              <a:t>CloudSat</a:t>
            </a:r>
            <a:r>
              <a:rPr lang="en-US" sz="2400" dirty="0" smtClean="0"/>
              <a:t> &amp; CALIPSO</a:t>
            </a:r>
            <a:endParaRPr lang="en-US" dirty="0"/>
          </a:p>
        </p:txBody>
      </p:sp>
      <p:pic>
        <p:nvPicPr>
          <p:cNvPr id="7" name="Picture 6" descr="CLOUD_CLASS_n_clouds_water.eps"/>
          <p:cNvPicPr>
            <a:picLocks noChangeAspect="1"/>
          </p:cNvPicPr>
          <p:nvPr/>
        </p:nvPicPr>
        <p:blipFill>
          <a:blip r:embed="rId2"/>
          <a:stretch>
            <a:fillRect/>
          </a:stretch>
        </p:blipFill>
        <p:spPr>
          <a:xfrm>
            <a:off x="457200" y="3924948"/>
            <a:ext cx="3771900" cy="2514600"/>
          </a:xfrm>
          <a:prstGeom prst="rect">
            <a:avLst/>
          </a:prstGeom>
        </p:spPr>
      </p:pic>
      <p:pic>
        <p:nvPicPr>
          <p:cNvPr id="9" name="Picture 8" descr="CLOUD_CLASS_n_clouds_water.eps"/>
          <p:cNvPicPr>
            <a:picLocks noChangeAspect="1"/>
          </p:cNvPicPr>
          <p:nvPr/>
        </p:nvPicPr>
        <p:blipFill>
          <a:blip r:embed="rId3"/>
          <a:stretch>
            <a:fillRect/>
          </a:stretch>
        </p:blipFill>
        <p:spPr>
          <a:xfrm>
            <a:off x="457200" y="1227844"/>
            <a:ext cx="3771900" cy="2514600"/>
          </a:xfrm>
          <a:prstGeom prst="rect">
            <a:avLst/>
          </a:prstGeom>
        </p:spPr>
      </p:pic>
      <p:pic>
        <p:nvPicPr>
          <p:cNvPr id="10" name="Picture 9" descr="CLOUD_CLASS_n_clouds_ice.eps"/>
          <p:cNvPicPr>
            <a:picLocks noChangeAspect="1"/>
          </p:cNvPicPr>
          <p:nvPr/>
        </p:nvPicPr>
        <p:blipFill>
          <a:blip r:embed="rId4"/>
          <a:stretch>
            <a:fillRect/>
          </a:stretch>
        </p:blipFill>
        <p:spPr>
          <a:xfrm>
            <a:off x="4684218" y="1227844"/>
            <a:ext cx="3771900" cy="2514600"/>
          </a:xfrm>
          <a:prstGeom prst="rect">
            <a:avLst/>
          </a:prstGeom>
        </p:spPr>
      </p:pic>
      <p:sp>
        <p:nvSpPr>
          <p:cNvPr id="11" name="Content Placeholder 2"/>
          <p:cNvSpPr>
            <a:spLocks noGrp="1"/>
          </p:cNvSpPr>
          <p:nvPr>
            <p:ph idx="1"/>
          </p:nvPr>
        </p:nvSpPr>
        <p:spPr>
          <a:xfrm>
            <a:off x="4848370" y="3838077"/>
            <a:ext cx="4023315" cy="2855376"/>
          </a:xfrm>
        </p:spPr>
        <p:txBody>
          <a:bodyPr>
            <a:normAutofit fontScale="55000" lnSpcReduction="20000"/>
          </a:bodyPr>
          <a:lstStyle/>
          <a:p>
            <a:pPr>
              <a:buNone/>
            </a:pPr>
            <a:r>
              <a:rPr lang="en-US" u="sng" dirty="0" smtClean="0"/>
              <a:t>2B-CLOUD-CLASS-LIDAR:</a:t>
            </a:r>
          </a:p>
          <a:p>
            <a:r>
              <a:rPr lang="en-US" dirty="0" smtClean="0"/>
              <a:t>Combines the CPR and LIDAR data to determine cloud phase.</a:t>
            </a:r>
          </a:p>
          <a:p>
            <a:endParaRPr lang="en-US" dirty="0" smtClean="0"/>
          </a:p>
          <a:p>
            <a:r>
              <a:rPr lang="en-US" dirty="0" smtClean="0"/>
              <a:t>Clear seasonal cycle in the fraction of water containing clouds.</a:t>
            </a:r>
          </a:p>
          <a:p>
            <a:pPr lvl="1"/>
            <a:r>
              <a:rPr lang="en-US" dirty="0" smtClean="0"/>
              <a:t>Ice, water, mixed, unknown</a:t>
            </a:r>
          </a:p>
          <a:p>
            <a:endParaRPr lang="en-US" dirty="0" smtClean="0"/>
          </a:p>
          <a:p>
            <a:r>
              <a:rPr lang="en-US" dirty="0" smtClean="0"/>
              <a:t>Greenland exhibits significant increase in liquid clouds during summer.</a:t>
            </a:r>
          </a:p>
          <a:p>
            <a:pPr lvl="1">
              <a:buNone/>
            </a:pPr>
            <a:endParaRPr lang="en-US" dirty="0" smtClean="0"/>
          </a:p>
        </p:txBody>
      </p:sp>
      <p:sp>
        <p:nvSpPr>
          <p:cNvPr id="12" name="Oval 11"/>
          <p:cNvSpPr/>
          <p:nvPr/>
        </p:nvSpPr>
        <p:spPr>
          <a:xfrm rot="14816526">
            <a:off x="2030506" y="5181600"/>
            <a:ext cx="850900" cy="393700"/>
          </a:xfrm>
          <a:prstGeom prst="ellipse">
            <a:avLst/>
          </a:prstGeom>
          <a:noFill/>
          <a:ln w="12700">
            <a:solidFill>
              <a:srgbClr val="FF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811440" y="1417638"/>
            <a:ext cx="1492716" cy="369332"/>
          </a:xfrm>
          <a:prstGeom prst="rect">
            <a:avLst/>
          </a:prstGeom>
          <a:solidFill>
            <a:schemeClr val="bg1"/>
          </a:solidFill>
          <a:ln>
            <a:solidFill>
              <a:schemeClr val="tx1"/>
            </a:solidFill>
          </a:ln>
        </p:spPr>
        <p:txBody>
          <a:bodyPr wrap="none" rtlCol="0">
            <a:spAutoFit/>
          </a:bodyPr>
          <a:lstStyle/>
          <a:p>
            <a:r>
              <a:rPr lang="en-US" dirty="0" smtClean="0"/>
              <a:t>January: 2008</a:t>
            </a:r>
            <a:endParaRPr lang="en-US" dirty="0"/>
          </a:p>
        </p:txBody>
      </p:sp>
      <p:sp>
        <p:nvSpPr>
          <p:cNvPr id="14" name="TextBox 13"/>
          <p:cNvSpPr txBox="1"/>
          <p:nvPr/>
        </p:nvSpPr>
        <p:spPr>
          <a:xfrm>
            <a:off x="251207" y="4157133"/>
            <a:ext cx="1120820" cy="369332"/>
          </a:xfrm>
          <a:prstGeom prst="rect">
            <a:avLst/>
          </a:prstGeom>
          <a:solidFill>
            <a:schemeClr val="bg1"/>
          </a:solidFill>
          <a:ln>
            <a:solidFill>
              <a:schemeClr val="tx1"/>
            </a:solidFill>
          </a:ln>
        </p:spPr>
        <p:txBody>
          <a:bodyPr wrap="none" rtlCol="0">
            <a:spAutoFit/>
          </a:bodyPr>
          <a:lstStyle/>
          <a:p>
            <a:r>
              <a:rPr lang="en-US" dirty="0" smtClean="0"/>
              <a:t>July: 2008</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Cloud Type</a:t>
            </a:r>
            <a:endParaRPr lang="en-US" dirty="0"/>
          </a:p>
        </p:txBody>
      </p:sp>
      <p:pic>
        <p:nvPicPr>
          <p:cNvPr id="7" name="Picture 6" descr="CLOUD_CLASS_n_clouds_water.eps"/>
          <p:cNvPicPr>
            <a:picLocks noChangeAspect="1"/>
          </p:cNvPicPr>
          <p:nvPr/>
        </p:nvPicPr>
        <p:blipFill>
          <a:blip r:embed="rId2"/>
          <a:stretch>
            <a:fillRect/>
          </a:stretch>
        </p:blipFill>
        <p:spPr>
          <a:xfrm>
            <a:off x="457200" y="3924948"/>
            <a:ext cx="3771900" cy="2514600"/>
          </a:xfrm>
          <a:prstGeom prst="rect">
            <a:avLst/>
          </a:prstGeom>
        </p:spPr>
      </p:pic>
      <p:pic>
        <p:nvPicPr>
          <p:cNvPr id="10" name="Picture 9" descr="CLOUD_CLASS_n_clouds_ice.eps"/>
          <p:cNvPicPr>
            <a:picLocks noChangeAspect="1"/>
          </p:cNvPicPr>
          <p:nvPr/>
        </p:nvPicPr>
        <p:blipFill>
          <a:blip r:embed="rId3"/>
          <a:stretch>
            <a:fillRect/>
          </a:stretch>
        </p:blipFill>
        <p:spPr>
          <a:xfrm>
            <a:off x="457200" y="1227844"/>
            <a:ext cx="3771900" cy="2514600"/>
          </a:xfrm>
          <a:prstGeom prst="rect">
            <a:avLst/>
          </a:prstGeom>
        </p:spPr>
      </p:pic>
      <p:sp>
        <p:nvSpPr>
          <p:cNvPr id="11" name="Content Placeholder 2"/>
          <p:cNvSpPr>
            <a:spLocks noGrp="1"/>
          </p:cNvSpPr>
          <p:nvPr>
            <p:ph idx="1"/>
          </p:nvPr>
        </p:nvSpPr>
        <p:spPr>
          <a:xfrm>
            <a:off x="4848370" y="3838077"/>
            <a:ext cx="4023315" cy="2855376"/>
          </a:xfrm>
        </p:spPr>
        <p:txBody>
          <a:bodyPr>
            <a:normAutofit fontScale="47500" lnSpcReduction="20000"/>
          </a:bodyPr>
          <a:lstStyle/>
          <a:p>
            <a:pPr>
              <a:buNone/>
            </a:pPr>
            <a:r>
              <a:rPr lang="en-US" u="sng" dirty="0" smtClean="0"/>
              <a:t>2B-CLOUD-CLASS-LIDAR:</a:t>
            </a:r>
          </a:p>
          <a:p>
            <a:r>
              <a:rPr lang="en-US" dirty="0" smtClean="0"/>
              <a:t>Combines the CPR and LIDAR data to determine cloud type.</a:t>
            </a:r>
          </a:p>
          <a:p>
            <a:pPr>
              <a:buNone/>
            </a:pPr>
            <a:endParaRPr lang="en-US" dirty="0" smtClean="0"/>
          </a:p>
          <a:p>
            <a:r>
              <a:rPr lang="en-US" dirty="0" smtClean="0"/>
              <a:t>Max low cloud occurs in late spring. High cloud max is bi-modal in summer and winter!</a:t>
            </a:r>
          </a:p>
          <a:p>
            <a:pPr>
              <a:buNone/>
            </a:pPr>
            <a:endParaRPr lang="en-US" dirty="0" smtClean="0"/>
          </a:p>
          <a:p>
            <a:r>
              <a:rPr lang="en-US" dirty="0" smtClean="0"/>
              <a:t>High-over low cloud is very common</a:t>
            </a:r>
          </a:p>
          <a:p>
            <a:pPr>
              <a:buNone/>
            </a:pPr>
            <a:endParaRPr lang="en-US" dirty="0" smtClean="0"/>
          </a:p>
          <a:p>
            <a:r>
              <a:rPr lang="en-US" dirty="0" smtClean="0"/>
              <a:t>No clear cycle, need to examine some more.</a:t>
            </a:r>
          </a:p>
          <a:p>
            <a:pPr lvl="1"/>
            <a:r>
              <a:rPr lang="en-US" dirty="0" smtClean="0">
                <a:solidFill>
                  <a:srgbClr val="FF0000"/>
                </a:solidFill>
              </a:rPr>
              <a:t>Cirrus</a:t>
            </a:r>
            <a:r>
              <a:rPr lang="en-US" dirty="0" smtClean="0"/>
              <a:t>, </a:t>
            </a:r>
            <a:r>
              <a:rPr lang="en-US" dirty="0" smtClean="0">
                <a:solidFill>
                  <a:srgbClr val="0000FF"/>
                </a:solidFill>
              </a:rPr>
              <a:t>Altostratus, Altocumulus, Stratus, Stratocumulus, Cumulus</a:t>
            </a:r>
            <a:r>
              <a:rPr lang="en-US" dirty="0" smtClean="0"/>
              <a:t>, </a:t>
            </a:r>
            <a:r>
              <a:rPr lang="en-US" dirty="0" smtClean="0">
                <a:solidFill>
                  <a:srgbClr val="FF0000"/>
                </a:solidFill>
              </a:rPr>
              <a:t>Nimbostratus Cloud, Deep Convection</a:t>
            </a:r>
          </a:p>
        </p:txBody>
      </p:sp>
      <p:sp>
        <p:nvSpPr>
          <p:cNvPr id="8" name="Oval 7"/>
          <p:cNvSpPr/>
          <p:nvPr/>
        </p:nvSpPr>
        <p:spPr>
          <a:xfrm rot="14816526">
            <a:off x="2030506" y="5181600"/>
            <a:ext cx="850900" cy="393700"/>
          </a:xfrm>
          <a:prstGeom prst="ellipse">
            <a:avLst/>
          </a:prstGeom>
          <a:noFill/>
          <a:ln w="12700">
            <a:solidFill>
              <a:srgbClr val="FF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57200" y="4148667"/>
            <a:ext cx="1120820" cy="369332"/>
          </a:xfrm>
          <a:prstGeom prst="rect">
            <a:avLst/>
          </a:prstGeom>
          <a:solidFill>
            <a:schemeClr val="bg1"/>
          </a:solidFill>
          <a:ln>
            <a:solidFill>
              <a:schemeClr val="tx1"/>
            </a:solidFill>
          </a:ln>
        </p:spPr>
        <p:txBody>
          <a:bodyPr wrap="none" rtlCol="0">
            <a:spAutoFit/>
          </a:bodyPr>
          <a:lstStyle/>
          <a:p>
            <a:r>
              <a:rPr lang="en-US" dirty="0" smtClean="0"/>
              <a:t>July: 2008</a:t>
            </a:r>
            <a:endParaRPr lang="en-US" dirty="0"/>
          </a:p>
        </p:txBody>
      </p:sp>
      <p:sp>
        <p:nvSpPr>
          <p:cNvPr id="14" name="TextBox 13"/>
          <p:cNvSpPr txBox="1"/>
          <p:nvPr/>
        </p:nvSpPr>
        <p:spPr>
          <a:xfrm>
            <a:off x="217340" y="1227844"/>
            <a:ext cx="1492716" cy="369332"/>
          </a:xfrm>
          <a:prstGeom prst="rect">
            <a:avLst/>
          </a:prstGeom>
          <a:solidFill>
            <a:schemeClr val="bg1"/>
          </a:solidFill>
          <a:ln>
            <a:solidFill>
              <a:schemeClr val="tx1"/>
            </a:solidFill>
          </a:ln>
        </p:spPr>
        <p:txBody>
          <a:bodyPr wrap="none" rtlCol="0">
            <a:spAutoFit/>
          </a:bodyPr>
          <a:lstStyle/>
          <a:p>
            <a:r>
              <a:rPr lang="en-US" dirty="0" smtClean="0"/>
              <a:t>January: 2008</a:t>
            </a:r>
            <a:endParaRPr lang="en-US" dirty="0"/>
          </a:p>
        </p:txBody>
      </p:sp>
      <p:pic>
        <p:nvPicPr>
          <p:cNvPr id="19" name="Picture 18" descr="CLOUD_CLASS_arctic_monthly_average_cloud_cover.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229100" y="1402822"/>
            <a:ext cx="4457700" cy="2228850"/>
          </a:xfrm>
          <a:prstGeom prst="rect">
            <a:avLst/>
          </a:prstGeom>
        </p:spPr>
      </p:pic>
      <p:sp>
        <p:nvSpPr>
          <p:cNvPr id="20" name="TextBox 19"/>
          <p:cNvSpPr txBox="1"/>
          <p:nvPr/>
        </p:nvSpPr>
        <p:spPr>
          <a:xfrm>
            <a:off x="4707467" y="1218156"/>
            <a:ext cx="1368471" cy="369332"/>
          </a:xfrm>
          <a:prstGeom prst="rect">
            <a:avLst/>
          </a:prstGeom>
          <a:noFill/>
        </p:spPr>
        <p:txBody>
          <a:bodyPr wrap="none" rtlCol="0">
            <a:spAutoFit/>
          </a:bodyPr>
          <a:lstStyle/>
          <a:p>
            <a:r>
              <a:rPr lang="en-US" dirty="0" smtClean="0"/>
              <a:t>Arctic Ocean</a:t>
            </a:r>
            <a:endParaRPr lang="en-US" dirty="0"/>
          </a:p>
        </p:txBody>
      </p:sp>
      <p:sp>
        <p:nvSpPr>
          <p:cNvPr id="21" name="TextBox 20"/>
          <p:cNvSpPr txBox="1"/>
          <p:nvPr/>
        </p:nvSpPr>
        <p:spPr>
          <a:xfrm>
            <a:off x="7408333" y="1597176"/>
            <a:ext cx="1196925" cy="646331"/>
          </a:xfrm>
          <a:prstGeom prst="rect">
            <a:avLst/>
          </a:prstGeom>
          <a:noFill/>
        </p:spPr>
        <p:txBody>
          <a:bodyPr wrap="none" rtlCol="0">
            <a:spAutoFit/>
          </a:bodyPr>
          <a:lstStyle/>
          <a:p>
            <a:r>
              <a:rPr lang="en-US" dirty="0" smtClean="0">
                <a:solidFill>
                  <a:srgbClr val="000090"/>
                </a:solidFill>
              </a:rPr>
              <a:t>low-cloud</a:t>
            </a:r>
          </a:p>
          <a:p>
            <a:r>
              <a:rPr lang="en-US" dirty="0" smtClean="0">
                <a:solidFill>
                  <a:srgbClr val="FF0000"/>
                </a:solidFill>
              </a:rPr>
              <a:t>High-cloud</a:t>
            </a: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cld.png"/>
          <p:cNvPicPr>
            <a:picLocks noChangeAspect="1"/>
          </p:cNvPicPr>
          <p:nvPr/>
        </p:nvPicPr>
        <p:blipFill>
          <a:blip r:embed="rId2"/>
          <a:stretch>
            <a:fillRect/>
          </a:stretch>
        </p:blipFill>
        <p:spPr>
          <a:xfrm>
            <a:off x="387589" y="4074663"/>
            <a:ext cx="3771900" cy="2514600"/>
          </a:xfrm>
          <a:prstGeom prst="rect">
            <a:avLst/>
          </a:prstGeom>
        </p:spPr>
      </p:pic>
      <p:pic>
        <p:nvPicPr>
          <p:cNvPr id="22" name="Picture 21" descr="free.png"/>
          <p:cNvPicPr>
            <a:picLocks noChangeAspect="1"/>
          </p:cNvPicPr>
          <p:nvPr/>
        </p:nvPicPr>
        <p:blipFill>
          <a:blip r:embed="rId3"/>
          <a:stretch>
            <a:fillRect/>
          </a:stretch>
        </p:blipFill>
        <p:spPr>
          <a:xfrm>
            <a:off x="387589" y="1433063"/>
            <a:ext cx="3771900" cy="2514600"/>
          </a:xfrm>
          <a:prstGeom prst="rect">
            <a:avLst/>
          </a:prstGeom>
        </p:spPr>
      </p:pic>
      <p:pic>
        <p:nvPicPr>
          <p:cNvPr id="24" name="Picture 23" descr="rain.png"/>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724906" y="1433063"/>
            <a:ext cx="3771900" cy="2514600"/>
          </a:xfrm>
          <a:prstGeom prst="rect">
            <a:avLst/>
          </a:prstGeom>
        </p:spPr>
      </p:pic>
      <p:sp>
        <p:nvSpPr>
          <p:cNvPr id="2" name="Title 1"/>
          <p:cNvSpPr>
            <a:spLocks noGrp="1"/>
          </p:cNvSpPr>
          <p:nvPr>
            <p:ph type="title"/>
          </p:nvPr>
        </p:nvSpPr>
        <p:spPr>
          <a:xfrm>
            <a:off x="387589" y="28994"/>
            <a:ext cx="8699969" cy="1143000"/>
          </a:xfrm>
        </p:spPr>
        <p:txBody>
          <a:bodyPr>
            <a:normAutofit fontScale="90000"/>
          </a:bodyPr>
          <a:lstStyle/>
          <a:p>
            <a:r>
              <a:rPr lang="en-US" dirty="0" smtClean="0"/>
              <a:t>Top of atmosphere radiative fluxes</a:t>
            </a:r>
            <a:br>
              <a:rPr lang="en-US" dirty="0" smtClean="0"/>
            </a:br>
            <a:r>
              <a:rPr lang="en-US" i="1" dirty="0" smtClean="0"/>
              <a:t>Instantaneous Monthly Average</a:t>
            </a:r>
            <a:endParaRPr lang="en-US" dirty="0"/>
          </a:p>
        </p:txBody>
      </p:sp>
      <p:sp>
        <p:nvSpPr>
          <p:cNvPr id="7" name="TextBox 6"/>
          <p:cNvSpPr txBox="1"/>
          <p:nvPr/>
        </p:nvSpPr>
        <p:spPr>
          <a:xfrm>
            <a:off x="939800" y="1311897"/>
            <a:ext cx="2858625" cy="369332"/>
          </a:xfrm>
          <a:prstGeom prst="rect">
            <a:avLst/>
          </a:prstGeom>
          <a:solidFill>
            <a:schemeClr val="bg1"/>
          </a:solidFill>
          <a:ln>
            <a:solidFill>
              <a:schemeClr val="tx1"/>
            </a:solidFill>
          </a:ln>
        </p:spPr>
        <p:txBody>
          <a:bodyPr wrap="none" rtlCol="0">
            <a:spAutoFit/>
          </a:bodyPr>
          <a:lstStyle/>
          <a:p>
            <a:r>
              <a:rPr lang="en-US" dirty="0" smtClean="0"/>
              <a:t>ALL-SKY Outgoing </a:t>
            </a:r>
            <a:r>
              <a:rPr lang="en-US" dirty="0" err="1" smtClean="0"/>
              <a:t>LongWave</a:t>
            </a:r>
            <a:endParaRPr lang="en-US" dirty="0"/>
          </a:p>
        </p:txBody>
      </p:sp>
      <p:sp>
        <p:nvSpPr>
          <p:cNvPr id="8" name="TextBox 7"/>
          <p:cNvSpPr txBox="1"/>
          <p:nvPr/>
        </p:nvSpPr>
        <p:spPr>
          <a:xfrm>
            <a:off x="1270000" y="4074663"/>
            <a:ext cx="2128820" cy="369332"/>
          </a:xfrm>
          <a:prstGeom prst="rect">
            <a:avLst/>
          </a:prstGeom>
          <a:solidFill>
            <a:schemeClr val="bg1"/>
          </a:solidFill>
          <a:ln>
            <a:solidFill>
              <a:schemeClr val="tx1"/>
            </a:solidFill>
          </a:ln>
        </p:spPr>
        <p:txBody>
          <a:bodyPr wrap="none" rtlCol="0">
            <a:spAutoFit/>
          </a:bodyPr>
          <a:lstStyle/>
          <a:p>
            <a:r>
              <a:rPr lang="en-US" dirty="0" smtClean="0"/>
              <a:t>Incoming </a:t>
            </a:r>
            <a:r>
              <a:rPr lang="en-US" dirty="0" err="1" smtClean="0"/>
              <a:t>ShortWave</a:t>
            </a:r>
            <a:endParaRPr lang="en-US" dirty="0"/>
          </a:p>
        </p:txBody>
      </p:sp>
      <p:sp>
        <p:nvSpPr>
          <p:cNvPr id="9" name="TextBox 8"/>
          <p:cNvSpPr txBox="1"/>
          <p:nvPr/>
        </p:nvSpPr>
        <p:spPr>
          <a:xfrm>
            <a:off x="5067300" y="1311897"/>
            <a:ext cx="3120228" cy="369332"/>
          </a:xfrm>
          <a:prstGeom prst="rect">
            <a:avLst/>
          </a:prstGeom>
          <a:solidFill>
            <a:schemeClr val="bg1"/>
          </a:solidFill>
          <a:ln>
            <a:solidFill>
              <a:schemeClr val="tx1"/>
            </a:solidFill>
          </a:ln>
        </p:spPr>
        <p:txBody>
          <a:bodyPr wrap="none" rtlCol="0">
            <a:spAutoFit/>
          </a:bodyPr>
          <a:lstStyle/>
          <a:p>
            <a:r>
              <a:rPr lang="en-US" dirty="0" smtClean="0"/>
              <a:t>CLEAR-SKY Outgoing </a:t>
            </a:r>
            <a:r>
              <a:rPr lang="en-US" dirty="0" err="1" smtClean="0"/>
              <a:t>LongWave</a:t>
            </a:r>
            <a:endParaRPr lang="en-US" dirty="0"/>
          </a:p>
        </p:txBody>
      </p:sp>
      <p:sp>
        <p:nvSpPr>
          <p:cNvPr id="10" name="Content Placeholder 2"/>
          <p:cNvSpPr>
            <a:spLocks noGrp="1"/>
          </p:cNvSpPr>
          <p:nvPr>
            <p:ph idx="1"/>
          </p:nvPr>
        </p:nvSpPr>
        <p:spPr>
          <a:xfrm>
            <a:off x="4159488" y="4074662"/>
            <a:ext cx="4527311" cy="2514601"/>
          </a:xfrm>
        </p:spPr>
        <p:txBody>
          <a:bodyPr>
            <a:normAutofit fontScale="55000" lnSpcReduction="20000"/>
          </a:bodyPr>
          <a:lstStyle/>
          <a:p>
            <a:r>
              <a:rPr lang="en-US" dirty="0" smtClean="0"/>
              <a:t>2B-FLXHR-LIDAR ingests cloud and aerosol information from </a:t>
            </a:r>
            <a:r>
              <a:rPr lang="en-US" dirty="0" err="1" smtClean="0"/>
              <a:t>CloudSat</a:t>
            </a:r>
            <a:r>
              <a:rPr lang="en-US" dirty="0" smtClean="0"/>
              <a:t> and CALIPSO and atmospheric state variables from ECMWF reanalysis into a broadband, two-stream, plan-parallel doubling-adding radiative transfer model (AKA, BUGSRAD).</a:t>
            </a:r>
          </a:p>
          <a:p>
            <a:endParaRPr lang="en-US" dirty="0" smtClean="0"/>
          </a:p>
          <a:p>
            <a:r>
              <a:rPr lang="en-US" dirty="0" smtClean="0"/>
              <a:t>Radiative fluxes are composited by:</a:t>
            </a:r>
          </a:p>
          <a:p>
            <a:pPr lvl="1"/>
            <a:r>
              <a:rPr lang="en-US" dirty="0" smtClean="0"/>
              <a:t>All-sky, clear-sky, non-precipitating clouds, precipitating clouds, snowing, &amp; raining.</a:t>
            </a:r>
            <a:endParaRPr lang="en-US" dirty="0"/>
          </a:p>
        </p:txBody>
      </p:sp>
      <p:sp>
        <p:nvSpPr>
          <p:cNvPr id="11" name="TextBox 10"/>
          <p:cNvSpPr txBox="1"/>
          <p:nvPr/>
        </p:nvSpPr>
        <p:spPr>
          <a:xfrm>
            <a:off x="3816860" y="1681229"/>
            <a:ext cx="1428596" cy="369332"/>
          </a:xfrm>
          <a:prstGeom prst="rect">
            <a:avLst/>
          </a:prstGeom>
          <a:solidFill>
            <a:schemeClr val="bg1"/>
          </a:solidFill>
          <a:ln>
            <a:solidFill>
              <a:schemeClr val="tx1"/>
            </a:solidFill>
          </a:ln>
        </p:spPr>
        <p:txBody>
          <a:bodyPr wrap="none" rtlCol="0">
            <a:spAutoFit/>
          </a:bodyPr>
          <a:lstStyle/>
          <a:p>
            <a:r>
              <a:rPr lang="en-US" dirty="0" smtClean="0"/>
              <a:t>January 2008</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TOA: 3B-FLXHR-LIDAR</a:t>
            </a:r>
            <a:br>
              <a:rPr lang="en-US" dirty="0" smtClean="0"/>
            </a:br>
            <a:r>
              <a:rPr lang="en-US" sz="1800" dirty="0" smtClean="0"/>
              <a:t>Data provided and developed by Tristan </a:t>
            </a:r>
            <a:r>
              <a:rPr lang="en-US" sz="1800" dirty="0" err="1" smtClean="0"/>
              <a:t>L’Ecuyer</a:t>
            </a:r>
            <a:endParaRPr lang="en-US" dirty="0"/>
          </a:p>
        </p:txBody>
      </p:sp>
      <p:pic>
        <p:nvPicPr>
          <p:cNvPr id="4" name="Picture 3" descr="CERES_OLR_ALL.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417638"/>
            <a:ext cx="3771900" cy="2514600"/>
          </a:xfrm>
          <a:prstGeom prst="rect">
            <a:avLst/>
          </a:prstGeom>
        </p:spPr>
      </p:pic>
      <p:pic>
        <p:nvPicPr>
          <p:cNvPr id="5" name="Picture 4" descr="CERES_ISR.eps"/>
          <p:cNvPicPr>
            <a:picLocks noChangeAspect="1"/>
          </p:cNvPicPr>
          <p:nvPr/>
        </p:nvPicPr>
        <p:blipFill>
          <a:blip r:embed="rId4"/>
          <a:stretch>
            <a:fillRect/>
          </a:stretch>
        </p:blipFill>
        <p:spPr>
          <a:xfrm>
            <a:off x="457200" y="4135438"/>
            <a:ext cx="3771900" cy="2514600"/>
          </a:xfrm>
          <a:prstGeom prst="rect">
            <a:avLst/>
          </a:prstGeom>
        </p:spPr>
      </p:pic>
      <p:pic>
        <p:nvPicPr>
          <p:cNvPr id="7" name="Picture 6" descr="CERES_OSR_ALL.eps"/>
          <p:cNvPicPr>
            <a:picLocks noChangeAspect="1"/>
          </p:cNvPicPr>
          <p:nvPr/>
        </p:nvPicPr>
        <p:blipFill>
          <a:blip r:embed="rId5"/>
          <a:stretch>
            <a:fillRect/>
          </a:stretch>
        </p:blipFill>
        <p:spPr>
          <a:xfrm>
            <a:off x="4700588" y="1417638"/>
            <a:ext cx="3771900" cy="2514600"/>
          </a:xfrm>
          <a:prstGeom prst="rect">
            <a:avLst/>
          </a:prstGeom>
        </p:spPr>
      </p:pic>
      <p:sp>
        <p:nvSpPr>
          <p:cNvPr id="8" name="Content Placeholder 2"/>
          <p:cNvSpPr>
            <a:spLocks noGrp="1"/>
          </p:cNvSpPr>
          <p:nvPr>
            <p:ph idx="1"/>
          </p:nvPr>
        </p:nvSpPr>
        <p:spPr>
          <a:xfrm>
            <a:off x="4025900" y="3822700"/>
            <a:ext cx="4851400" cy="2984500"/>
          </a:xfrm>
        </p:spPr>
        <p:txBody>
          <a:bodyPr>
            <a:normAutofit fontScale="62500" lnSpcReduction="20000"/>
          </a:bodyPr>
          <a:lstStyle/>
          <a:p>
            <a:r>
              <a:rPr lang="en-US" dirty="0" smtClean="0"/>
              <a:t>3B-FLXHR-LIDAR is a level 3 product which includes a varying solar zenith angle that effectively samples the entire diurnal cycle. </a:t>
            </a:r>
          </a:p>
          <a:p>
            <a:endParaRPr lang="en-US" dirty="0" smtClean="0"/>
          </a:p>
          <a:p>
            <a:r>
              <a:rPr lang="en-US" dirty="0" smtClean="0"/>
              <a:t>Top atmosphere fluxes are provided for: All-sky and clear-sky conditions.</a:t>
            </a:r>
          </a:p>
          <a:p>
            <a:endParaRPr lang="en-US" dirty="0" smtClean="0"/>
          </a:p>
          <a:p>
            <a:r>
              <a:rPr lang="en-US" dirty="0" smtClean="0"/>
              <a:t>Going to add CERES EBAF-Surface product</a:t>
            </a:r>
            <a:endParaRPr lang="en-US" dirty="0"/>
          </a:p>
        </p:txBody>
      </p:sp>
      <p:sp>
        <p:nvSpPr>
          <p:cNvPr id="9" name="TextBox 8"/>
          <p:cNvSpPr txBox="1"/>
          <p:nvPr/>
        </p:nvSpPr>
        <p:spPr>
          <a:xfrm>
            <a:off x="457200" y="1417638"/>
            <a:ext cx="908046" cy="369332"/>
          </a:xfrm>
          <a:prstGeom prst="rect">
            <a:avLst/>
          </a:prstGeom>
          <a:solidFill>
            <a:schemeClr val="bg1"/>
          </a:solidFill>
          <a:ln>
            <a:solidFill>
              <a:schemeClr val="tx1"/>
            </a:solidFill>
          </a:ln>
        </p:spPr>
        <p:txBody>
          <a:bodyPr wrap="none" rtlCol="0">
            <a:spAutoFit/>
          </a:bodyPr>
          <a:lstStyle/>
          <a:p>
            <a:r>
              <a:rPr lang="en-US" dirty="0" smtClean="0"/>
              <a:t>January</a:t>
            </a:r>
            <a:endParaRPr lang="en-US" dirty="0"/>
          </a:p>
        </p:txBody>
      </p:sp>
      <p:sp>
        <p:nvSpPr>
          <p:cNvPr id="10" name="TextBox 9"/>
          <p:cNvSpPr txBox="1"/>
          <p:nvPr/>
        </p:nvSpPr>
        <p:spPr>
          <a:xfrm>
            <a:off x="4700588" y="1417638"/>
            <a:ext cx="537001" cy="369332"/>
          </a:xfrm>
          <a:prstGeom prst="rect">
            <a:avLst/>
          </a:prstGeom>
          <a:solidFill>
            <a:schemeClr val="bg1"/>
          </a:solidFill>
          <a:ln>
            <a:solidFill>
              <a:schemeClr val="tx1"/>
            </a:solidFill>
          </a:ln>
        </p:spPr>
        <p:txBody>
          <a:bodyPr wrap="none" rtlCol="0">
            <a:spAutoFit/>
          </a:bodyPr>
          <a:lstStyle/>
          <a:p>
            <a:r>
              <a:rPr lang="en-US" dirty="0" smtClean="0"/>
              <a:t>July</a:t>
            </a:r>
            <a:endParaRPr lang="en-US" dirty="0"/>
          </a:p>
        </p:txBody>
      </p:sp>
      <p:sp>
        <p:nvSpPr>
          <p:cNvPr id="11" name="TextBox 10"/>
          <p:cNvSpPr txBox="1"/>
          <p:nvPr/>
        </p:nvSpPr>
        <p:spPr>
          <a:xfrm>
            <a:off x="457200" y="4135438"/>
            <a:ext cx="908046" cy="369332"/>
          </a:xfrm>
          <a:prstGeom prst="rect">
            <a:avLst/>
          </a:prstGeom>
          <a:solidFill>
            <a:schemeClr val="bg1"/>
          </a:solidFill>
          <a:ln>
            <a:solidFill>
              <a:schemeClr val="tx1"/>
            </a:solidFill>
          </a:ln>
        </p:spPr>
        <p:txBody>
          <a:bodyPr wrap="none" rtlCol="0">
            <a:spAutoFit/>
          </a:bodyPr>
          <a:lstStyle/>
          <a:p>
            <a:r>
              <a:rPr lang="en-US" dirty="0" smtClean="0"/>
              <a:t>January</a:t>
            </a:r>
            <a:endParaRPr lang="en-US" dirty="0"/>
          </a:p>
        </p:txBody>
      </p:sp>
      <p:sp>
        <p:nvSpPr>
          <p:cNvPr id="12" name="TextBox 11"/>
          <p:cNvSpPr txBox="1"/>
          <p:nvPr/>
        </p:nvSpPr>
        <p:spPr>
          <a:xfrm>
            <a:off x="1651000" y="1341438"/>
            <a:ext cx="1282700" cy="369332"/>
          </a:xfrm>
          <a:prstGeom prst="rect">
            <a:avLst/>
          </a:prstGeom>
          <a:solidFill>
            <a:schemeClr val="bg1"/>
          </a:solidFill>
          <a:ln>
            <a:solidFill>
              <a:schemeClr val="tx1"/>
            </a:solidFill>
          </a:ln>
        </p:spPr>
        <p:txBody>
          <a:bodyPr wrap="square" rtlCol="0">
            <a:spAutoFit/>
          </a:bodyPr>
          <a:lstStyle/>
          <a:p>
            <a:r>
              <a:rPr lang="en-US" dirty="0" smtClean="0"/>
              <a:t>All-sky OLR</a:t>
            </a:r>
            <a:endParaRPr lang="en-US" dirty="0"/>
          </a:p>
        </p:txBody>
      </p:sp>
      <p:sp>
        <p:nvSpPr>
          <p:cNvPr id="13" name="TextBox 12"/>
          <p:cNvSpPr txBox="1"/>
          <p:nvPr/>
        </p:nvSpPr>
        <p:spPr>
          <a:xfrm>
            <a:off x="1651000" y="3950772"/>
            <a:ext cx="1638300" cy="369332"/>
          </a:xfrm>
          <a:prstGeom prst="rect">
            <a:avLst/>
          </a:prstGeom>
          <a:solidFill>
            <a:schemeClr val="bg1"/>
          </a:solidFill>
          <a:ln>
            <a:solidFill>
              <a:schemeClr val="tx1"/>
            </a:solidFill>
          </a:ln>
        </p:spPr>
        <p:txBody>
          <a:bodyPr wrap="square" rtlCol="0">
            <a:spAutoFit/>
          </a:bodyPr>
          <a:lstStyle/>
          <a:p>
            <a:r>
              <a:rPr lang="en-US" dirty="0" smtClean="0"/>
              <a:t>Incoming SW</a:t>
            </a:r>
            <a:endParaRPr lang="en-US" dirty="0"/>
          </a:p>
        </p:txBody>
      </p:sp>
      <p:sp>
        <p:nvSpPr>
          <p:cNvPr id="14" name="TextBox 13"/>
          <p:cNvSpPr txBox="1"/>
          <p:nvPr/>
        </p:nvSpPr>
        <p:spPr>
          <a:xfrm>
            <a:off x="5715000" y="1341438"/>
            <a:ext cx="1308100" cy="369332"/>
          </a:xfrm>
          <a:prstGeom prst="rect">
            <a:avLst/>
          </a:prstGeom>
          <a:solidFill>
            <a:schemeClr val="bg1"/>
          </a:solidFill>
          <a:ln>
            <a:solidFill>
              <a:schemeClr val="tx1"/>
            </a:solidFill>
          </a:ln>
        </p:spPr>
        <p:txBody>
          <a:bodyPr wrap="square" rtlCol="0">
            <a:spAutoFit/>
          </a:bodyPr>
          <a:lstStyle/>
          <a:p>
            <a:r>
              <a:rPr lang="en-US" dirty="0" smtClean="0"/>
              <a:t>All-sky OLR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normAutofit/>
          </a:bodyPr>
          <a:lstStyle/>
          <a:p>
            <a:r>
              <a:rPr lang="en-US" dirty="0" smtClean="0"/>
              <a:t>CERES</a:t>
            </a:r>
            <a:br>
              <a:rPr lang="en-US" dirty="0" smtClean="0"/>
            </a:br>
            <a:r>
              <a:rPr lang="en-US" sz="2000" dirty="0" smtClean="0"/>
              <a:t>(wide swath – not collocated to </a:t>
            </a:r>
            <a:r>
              <a:rPr lang="en-US" sz="2000" dirty="0" err="1" smtClean="0"/>
              <a:t>CloudSat</a:t>
            </a:r>
            <a:r>
              <a:rPr lang="en-US" sz="2000" dirty="0" smtClean="0"/>
              <a:t>)</a:t>
            </a:r>
            <a:endParaRPr lang="en-US" sz="2000" dirty="0"/>
          </a:p>
        </p:txBody>
      </p:sp>
      <p:pic>
        <p:nvPicPr>
          <p:cNvPr id="4" name="Picture 3" descr="CERES_OLR_ALL.eps"/>
          <p:cNvPicPr>
            <a:picLocks noChangeAspect="1"/>
          </p:cNvPicPr>
          <p:nvPr/>
        </p:nvPicPr>
        <p:blipFill>
          <a:blip r:embed="rId2"/>
          <a:stretch>
            <a:fillRect/>
          </a:stretch>
        </p:blipFill>
        <p:spPr>
          <a:xfrm>
            <a:off x="457200" y="1201738"/>
            <a:ext cx="3771900" cy="2514600"/>
          </a:xfrm>
          <a:prstGeom prst="rect">
            <a:avLst/>
          </a:prstGeom>
        </p:spPr>
      </p:pic>
      <p:pic>
        <p:nvPicPr>
          <p:cNvPr id="5" name="Picture 4" descr="CERES_ISR.eps"/>
          <p:cNvPicPr>
            <a:picLocks noChangeAspect="1"/>
          </p:cNvPicPr>
          <p:nvPr/>
        </p:nvPicPr>
        <p:blipFill>
          <a:blip r:embed="rId3"/>
          <a:stretch>
            <a:fillRect/>
          </a:stretch>
        </p:blipFill>
        <p:spPr>
          <a:xfrm>
            <a:off x="457200" y="4127500"/>
            <a:ext cx="3771900" cy="2514600"/>
          </a:xfrm>
          <a:prstGeom prst="rect">
            <a:avLst/>
          </a:prstGeom>
        </p:spPr>
      </p:pic>
      <p:pic>
        <p:nvPicPr>
          <p:cNvPr id="7" name="Picture 6" descr="CERES_OSR_ALL.eps"/>
          <p:cNvPicPr>
            <a:picLocks noChangeAspect="1"/>
          </p:cNvPicPr>
          <p:nvPr/>
        </p:nvPicPr>
        <p:blipFill>
          <a:blip r:embed="rId4"/>
          <a:stretch>
            <a:fillRect/>
          </a:stretch>
        </p:blipFill>
        <p:spPr>
          <a:xfrm>
            <a:off x="4700588" y="1201738"/>
            <a:ext cx="3771900" cy="2514600"/>
          </a:xfrm>
          <a:prstGeom prst="rect">
            <a:avLst/>
          </a:prstGeom>
        </p:spPr>
      </p:pic>
      <p:sp>
        <p:nvSpPr>
          <p:cNvPr id="8" name="Content Placeholder 2"/>
          <p:cNvSpPr>
            <a:spLocks noGrp="1"/>
          </p:cNvSpPr>
          <p:nvPr>
            <p:ph idx="1"/>
          </p:nvPr>
        </p:nvSpPr>
        <p:spPr>
          <a:xfrm>
            <a:off x="4025900" y="3822700"/>
            <a:ext cx="4851400" cy="2984500"/>
          </a:xfrm>
        </p:spPr>
        <p:txBody>
          <a:bodyPr>
            <a:normAutofit fontScale="47500" lnSpcReduction="20000"/>
          </a:bodyPr>
          <a:lstStyle/>
          <a:p>
            <a:r>
              <a:rPr lang="en-US" b="1" dirty="0" smtClean="0"/>
              <a:t>CERES EBAF </a:t>
            </a:r>
            <a:r>
              <a:rPr lang="en-US" dirty="0" smtClean="0"/>
              <a:t>(Energy Balanced And Filled), edition 2.6 uses diurnally complete temporal averaging. Uses an objective </a:t>
            </a:r>
            <a:r>
              <a:rPr lang="en-US" dirty="0" err="1" smtClean="0"/>
              <a:t>constraintment</a:t>
            </a:r>
            <a:r>
              <a:rPr lang="en-US" dirty="0" smtClean="0"/>
              <a:t> algorithm to adjust SW and LW TOA fluxes within their </a:t>
            </a:r>
            <a:r>
              <a:rPr lang="en-US" dirty="0" err="1" smtClean="0"/>
              <a:t>raing</a:t>
            </a:r>
            <a:r>
              <a:rPr lang="en-US" dirty="0" smtClean="0"/>
              <a:t> of uncertainties to remove the inconsistency between average global net TOA flux and heat storage in the Earth-atmosphere system. Gaps in clear sky TOA flux are filled by using the MODIS measurements (1 km) in the larger footprint of CERES (20 km). </a:t>
            </a:r>
          </a:p>
          <a:p>
            <a:endParaRPr lang="en-US" dirty="0" smtClean="0"/>
          </a:p>
          <a:p>
            <a:r>
              <a:rPr lang="en-US" dirty="0" smtClean="0"/>
              <a:t>Top atmosphere fluxes are provided for: All-sky and clear-sky conditions.</a:t>
            </a:r>
          </a:p>
          <a:p>
            <a:endParaRPr lang="en-US" dirty="0" smtClean="0"/>
          </a:p>
          <a:p>
            <a:r>
              <a:rPr lang="en-US" dirty="0" smtClean="0"/>
              <a:t>Going to add CERES EBAF-Surface product</a:t>
            </a:r>
            <a:endParaRPr lang="en-US" dirty="0"/>
          </a:p>
        </p:txBody>
      </p:sp>
      <p:sp>
        <p:nvSpPr>
          <p:cNvPr id="9" name="TextBox 8"/>
          <p:cNvSpPr txBox="1"/>
          <p:nvPr/>
        </p:nvSpPr>
        <p:spPr>
          <a:xfrm>
            <a:off x="741061" y="1232972"/>
            <a:ext cx="908046" cy="369332"/>
          </a:xfrm>
          <a:prstGeom prst="rect">
            <a:avLst/>
          </a:prstGeom>
          <a:solidFill>
            <a:schemeClr val="bg1"/>
          </a:solidFill>
          <a:ln>
            <a:solidFill>
              <a:schemeClr val="tx1"/>
            </a:solidFill>
          </a:ln>
        </p:spPr>
        <p:txBody>
          <a:bodyPr wrap="none" rtlCol="0">
            <a:spAutoFit/>
          </a:bodyPr>
          <a:lstStyle/>
          <a:p>
            <a:r>
              <a:rPr lang="en-US" dirty="0" smtClean="0"/>
              <a:t>January</a:t>
            </a:r>
            <a:endParaRPr lang="en-US" dirty="0"/>
          </a:p>
        </p:txBody>
      </p:sp>
      <p:sp>
        <p:nvSpPr>
          <p:cNvPr id="10" name="TextBox 9"/>
          <p:cNvSpPr txBox="1"/>
          <p:nvPr/>
        </p:nvSpPr>
        <p:spPr>
          <a:xfrm>
            <a:off x="4936067" y="1232972"/>
            <a:ext cx="537001" cy="369332"/>
          </a:xfrm>
          <a:prstGeom prst="rect">
            <a:avLst/>
          </a:prstGeom>
          <a:solidFill>
            <a:schemeClr val="bg1"/>
          </a:solidFill>
          <a:ln>
            <a:solidFill>
              <a:schemeClr val="tx1"/>
            </a:solidFill>
          </a:ln>
        </p:spPr>
        <p:txBody>
          <a:bodyPr wrap="none" rtlCol="0">
            <a:spAutoFit/>
          </a:bodyPr>
          <a:lstStyle/>
          <a:p>
            <a:r>
              <a:rPr lang="en-US" dirty="0" smtClean="0"/>
              <a:t>July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ERES_EBAF_arctic_monthly_average.eps"/>
          <p:cNvPicPr>
            <a:picLocks noGrp="1" noChangeAspect="1"/>
          </p:cNvPicPr>
          <p:nvPr>
            <p:ph idx="1"/>
          </p:nvPr>
        </p:nvPicPr>
        <mc:AlternateContent>
          <mc:Choice xmlns:ma="http://schemas.microsoft.com/office/mac/drawingml/2008/main" Requires="ma">
            <p:blipFill>
              <a:blip r:embed="rId2"/>
              <a:srcRect t="-4996" b="-4996"/>
              <a:stretch>
                <a:fillRect/>
              </a:stretch>
            </p:blipFill>
          </mc:Choice>
          <mc:Fallback>
            <p:blipFill>
              <a:blip r:embed="rId3"/>
              <a:srcRect t="-4996" b="-4996"/>
              <a:stretch>
                <a:fillRect/>
              </a:stretch>
            </p:blipFill>
          </mc:Fallback>
        </mc:AlternateContent>
        <p:spPr>
          <a:xfrm>
            <a:off x="440266" y="474133"/>
            <a:ext cx="5486400" cy="3017308"/>
          </a:xfrm>
        </p:spPr>
      </p:pic>
      <p:sp>
        <p:nvSpPr>
          <p:cNvPr id="5" name="TextBox 4"/>
          <p:cNvSpPr txBox="1"/>
          <p:nvPr/>
        </p:nvSpPr>
        <p:spPr>
          <a:xfrm>
            <a:off x="4825999" y="899067"/>
            <a:ext cx="719142" cy="369332"/>
          </a:xfrm>
          <a:prstGeom prst="rect">
            <a:avLst/>
          </a:prstGeom>
          <a:noFill/>
        </p:spPr>
        <p:txBody>
          <a:bodyPr wrap="none" rtlCol="0">
            <a:spAutoFit/>
          </a:bodyPr>
          <a:lstStyle/>
          <a:p>
            <a:r>
              <a:rPr lang="en-US" dirty="0" smtClean="0"/>
              <a:t>Arctic</a:t>
            </a:r>
            <a:endParaRPr lang="en-US" dirty="0"/>
          </a:p>
        </p:txBody>
      </p:sp>
      <p:pic>
        <p:nvPicPr>
          <p:cNvPr id="6" name="Picture 5" descr="FLXHR_EBAF_arctic_monthly_average.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40266" y="3586653"/>
            <a:ext cx="5486400" cy="2743201"/>
          </a:xfrm>
          <a:prstGeom prst="rect">
            <a:avLst/>
          </a:prstGeom>
        </p:spPr>
      </p:pic>
      <p:sp>
        <p:nvSpPr>
          <p:cNvPr id="7" name="TextBox 6"/>
          <p:cNvSpPr txBox="1"/>
          <p:nvPr/>
        </p:nvSpPr>
        <p:spPr>
          <a:xfrm>
            <a:off x="1286933" y="899067"/>
            <a:ext cx="1290137" cy="369332"/>
          </a:xfrm>
          <a:prstGeom prst="rect">
            <a:avLst/>
          </a:prstGeom>
          <a:noFill/>
        </p:spPr>
        <p:txBody>
          <a:bodyPr wrap="none" rtlCol="0">
            <a:spAutoFit/>
          </a:bodyPr>
          <a:lstStyle/>
          <a:p>
            <a:r>
              <a:rPr lang="en-US" dirty="0" smtClean="0"/>
              <a:t>CERES EBAF</a:t>
            </a:r>
            <a:endParaRPr lang="en-US" dirty="0"/>
          </a:p>
        </p:txBody>
      </p:sp>
      <p:sp>
        <p:nvSpPr>
          <p:cNvPr id="8" name="TextBox 7"/>
          <p:cNvSpPr txBox="1"/>
          <p:nvPr/>
        </p:nvSpPr>
        <p:spPr>
          <a:xfrm>
            <a:off x="3831774" y="3886188"/>
            <a:ext cx="1713367" cy="369332"/>
          </a:xfrm>
          <a:prstGeom prst="rect">
            <a:avLst/>
          </a:prstGeom>
          <a:noFill/>
        </p:spPr>
        <p:txBody>
          <a:bodyPr wrap="none" rtlCol="0">
            <a:spAutoFit/>
          </a:bodyPr>
          <a:lstStyle/>
          <a:p>
            <a:r>
              <a:rPr lang="en-US" dirty="0" smtClean="0"/>
              <a:t>3B-FLXHR-LIDAR</a:t>
            </a:r>
            <a:endParaRPr lang="en-US" dirty="0"/>
          </a:p>
        </p:txBody>
      </p:sp>
      <p:sp>
        <p:nvSpPr>
          <p:cNvPr id="9" name="TextBox 8"/>
          <p:cNvSpPr txBox="1"/>
          <p:nvPr/>
        </p:nvSpPr>
        <p:spPr>
          <a:xfrm>
            <a:off x="5926666" y="899068"/>
            <a:ext cx="2743201" cy="3139321"/>
          </a:xfrm>
          <a:prstGeom prst="rect">
            <a:avLst/>
          </a:prstGeom>
          <a:noFill/>
        </p:spPr>
        <p:txBody>
          <a:bodyPr wrap="square" rtlCol="0">
            <a:spAutoFit/>
          </a:bodyPr>
          <a:lstStyle/>
          <a:p>
            <a:r>
              <a:rPr lang="en-US" dirty="0" smtClean="0"/>
              <a:t>Two products have a high degree of agreement in the OLR (&lt; 5 W/m^2). Outgoing shortwave is too small in the 3B-FLXHR-LIDAR product probably because the sea ice </a:t>
            </a:r>
            <a:r>
              <a:rPr lang="en-US" dirty="0" err="1" smtClean="0"/>
              <a:t>albedos</a:t>
            </a:r>
            <a:r>
              <a:rPr lang="en-US" dirty="0" smtClean="0"/>
              <a:t> used in the product are too low.</a:t>
            </a:r>
          </a:p>
          <a:p>
            <a:r>
              <a:rPr lang="en-US" dirty="0" smtClean="0"/>
              <a:t> </a:t>
            </a:r>
            <a:r>
              <a:rPr lang="en-US" dirty="0" err="1" smtClean="0">
                <a:sym typeface="Wingdings"/>
              </a:rPr>
              <a:t></a:t>
            </a:r>
            <a:r>
              <a:rPr lang="en-US" dirty="0" smtClean="0">
                <a:sym typeface="Wingdings"/>
              </a:rPr>
              <a:t> further investigation needed</a:t>
            </a:r>
            <a:endParaRPr lang="en-US" dirty="0" smtClean="0"/>
          </a:p>
          <a:p>
            <a:endParaRPr lang="en-US" dirty="0"/>
          </a:p>
        </p:txBody>
      </p:sp>
      <p:pic>
        <p:nvPicPr>
          <p:cNvPr id="10" name="Picture 9" descr="fig.png"/>
          <p:cNvPicPr>
            <a:picLocks noChangeAspect="1"/>
          </p:cNvPicPr>
          <p:nvPr/>
        </p:nvPicPr>
        <p:blipFill>
          <a:blip r:embed="rId6"/>
          <a:stretch>
            <a:fillRect/>
          </a:stretch>
        </p:blipFill>
        <p:spPr>
          <a:xfrm>
            <a:off x="5926666" y="3886188"/>
            <a:ext cx="3047444" cy="1490133"/>
          </a:xfrm>
          <a:prstGeom prst="rect">
            <a:avLst/>
          </a:prstGeom>
        </p:spPr>
      </p:pic>
      <p:sp>
        <p:nvSpPr>
          <p:cNvPr id="11" name="TextBox 10"/>
          <p:cNvSpPr txBox="1"/>
          <p:nvPr/>
        </p:nvSpPr>
        <p:spPr>
          <a:xfrm>
            <a:off x="2387600" y="143931"/>
            <a:ext cx="3714579" cy="430887"/>
          </a:xfrm>
          <a:prstGeom prst="rect">
            <a:avLst/>
          </a:prstGeom>
          <a:noFill/>
        </p:spPr>
        <p:txBody>
          <a:bodyPr wrap="none" rtlCol="0">
            <a:spAutoFit/>
          </a:bodyPr>
          <a:lstStyle/>
          <a:p>
            <a:r>
              <a:rPr lang="en-US" sz="2200" dirty="0" smtClean="0"/>
              <a:t>Comparison Between Products</a:t>
            </a:r>
            <a:endParaRPr lang="en-US" sz="2200" dirty="0"/>
          </a:p>
        </p:txBody>
      </p:sp>
      <p:sp>
        <p:nvSpPr>
          <p:cNvPr id="12" name="TextBox 11"/>
          <p:cNvSpPr txBox="1"/>
          <p:nvPr/>
        </p:nvSpPr>
        <p:spPr>
          <a:xfrm>
            <a:off x="6102179" y="5477933"/>
            <a:ext cx="2871931" cy="646331"/>
          </a:xfrm>
          <a:prstGeom prst="rect">
            <a:avLst/>
          </a:prstGeom>
          <a:noFill/>
        </p:spPr>
        <p:txBody>
          <a:bodyPr wrap="square" rtlCol="0">
            <a:spAutoFit/>
          </a:bodyPr>
          <a:lstStyle/>
          <a:p>
            <a:r>
              <a:rPr lang="en-US" dirty="0" smtClean="0"/>
              <a:t>Dashed line is CERES, solid line is FLXHR-LIDAR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0332" y="59269"/>
            <a:ext cx="8042520" cy="1143000"/>
          </a:xfrm>
        </p:spPr>
        <p:txBody>
          <a:bodyPr>
            <a:normAutofit fontScale="90000"/>
          </a:bodyPr>
          <a:lstStyle/>
          <a:p>
            <a:r>
              <a:rPr lang="en-US" dirty="0" smtClean="0"/>
              <a:t>Clouds and Radiation over Greenland</a:t>
            </a:r>
            <a:endParaRPr lang="en-US" dirty="0"/>
          </a:p>
        </p:txBody>
      </p:sp>
      <p:pic>
        <p:nvPicPr>
          <p:cNvPr id="4" name="Picture 3" descr="greenland_mask.tiff"/>
          <p:cNvPicPr>
            <a:picLocks noChangeAspect="1"/>
          </p:cNvPicPr>
          <p:nvPr/>
        </p:nvPicPr>
        <p:blipFill>
          <a:blip r:embed="rId3"/>
          <a:srcRect l="4307" t="9419" r="3242" b="18533"/>
          <a:stretch>
            <a:fillRect/>
          </a:stretch>
        </p:blipFill>
        <p:spPr>
          <a:xfrm>
            <a:off x="5113403" y="1434601"/>
            <a:ext cx="3663539" cy="1817109"/>
          </a:xfrm>
          <a:prstGeom prst="rect">
            <a:avLst/>
          </a:prstGeom>
        </p:spPr>
      </p:pic>
      <p:sp>
        <p:nvSpPr>
          <p:cNvPr id="5" name="TextBox 4"/>
          <p:cNvSpPr txBox="1"/>
          <p:nvPr/>
        </p:nvSpPr>
        <p:spPr>
          <a:xfrm>
            <a:off x="5877068" y="1065269"/>
            <a:ext cx="2165452" cy="369332"/>
          </a:xfrm>
          <a:prstGeom prst="rect">
            <a:avLst/>
          </a:prstGeom>
          <a:noFill/>
        </p:spPr>
        <p:txBody>
          <a:bodyPr wrap="none" rtlCol="0">
            <a:spAutoFit/>
          </a:bodyPr>
          <a:lstStyle/>
          <a:p>
            <a:r>
              <a:rPr lang="en-US" dirty="0" smtClean="0"/>
              <a:t>Greenland land mask</a:t>
            </a:r>
            <a:endParaRPr lang="en-US" dirty="0"/>
          </a:p>
        </p:txBody>
      </p:sp>
      <p:pic>
        <p:nvPicPr>
          <p:cNvPr id="6" name="Picture 5" descr="greenland_time_series_cloud.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2009" y="1205909"/>
            <a:ext cx="4661394" cy="2330697"/>
          </a:xfrm>
          <a:prstGeom prst="rect">
            <a:avLst/>
          </a:prstGeom>
        </p:spPr>
      </p:pic>
      <p:pic>
        <p:nvPicPr>
          <p:cNvPr id="7" name="Picture 6" descr="greenland_time_series_rad.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5522" y="3737805"/>
            <a:ext cx="4663495" cy="2331747"/>
          </a:xfrm>
          <a:prstGeom prst="rect">
            <a:avLst/>
          </a:prstGeom>
        </p:spPr>
      </p:pic>
      <p:sp>
        <p:nvSpPr>
          <p:cNvPr id="9" name="TextBox 8"/>
          <p:cNvSpPr txBox="1"/>
          <p:nvPr/>
        </p:nvSpPr>
        <p:spPr>
          <a:xfrm>
            <a:off x="5350933" y="3737805"/>
            <a:ext cx="3426009" cy="2308324"/>
          </a:xfrm>
          <a:prstGeom prst="rect">
            <a:avLst/>
          </a:prstGeom>
          <a:noFill/>
        </p:spPr>
        <p:txBody>
          <a:bodyPr wrap="square" rtlCol="0">
            <a:spAutoFit/>
          </a:bodyPr>
          <a:lstStyle/>
          <a:p>
            <a:r>
              <a:rPr lang="en-US" dirty="0" smtClean="0"/>
              <a:t>Clear changes in cloud coverage over the seasonal cycle. Can also see longer term variability in cloud coverage.</a:t>
            </a:r>
          </a:p>
          <a:p>
            <a:endParaRPr lang="en-US" dirty="0" smtClean="0"/>
          </a:p>
          <a:p>
            <a:r>
              <a:rPr lang="en-US" dirty="0" smtClean="0"/>
              <a:t>C</a:t>
            </a:r>
            <a:r>
              <a:rPr lang="en-US" dirty="0" smtClean="0"/>
              <a:t>loud </a:t>
            </a:r>
            <a:r>
              <a:rPr lang="en-US" dirty="0" smtClean="0"/>
              <a:t>changes do not have a distinct affect on the TOA radiation budget</a:t>
            </a:r>
            <a:r>
              <a:rPr lang="en-US" dirty="0" smtClean="0"/>
              <a:t>.</a:t>
            </a:r>
          </a:p>
        </p:txBody>
      </p:sp>
      <p:sp>
        <p:nvSpPr>
          <p:cNvPr id="10" name="TextBox 9"/>
          <p:cNvSpPr txBox="1"/>
          <p:nvPr/>
        </p:nvSpPr>
        <p:spPr>
          <a:xfrm>
            <a:off x="3649133" y="4013200"/>
            <a:ext cx="1309749" cy="369332"/>
          </a:xfrm>
          <a:prstGeom prst="rect">
            <a:avLst/>
          </a:prstGeom>
          <a:noFill/>
        </p:spPr>
        <p:txBody>
          <a:bodyPr wrap="none" rtlCol="0">
            <a:spAutoFit/>
          </a:bodyPr>
          <a:lstStyle/>
          <a:p>
            <a:r>
              <a:rPr lang="en-US" dirty="0" smtClean="0"/>
              <a:t>FLXHR-</a:t>
            </a:r>
            <a:r>
              <a:rPr lang="en-US" dirty="0" err="1" smtClean="0"/>
              <a:t>Lidar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921"/>
            <a:ext cx="8229600" cy="1143000"/>
          </a:xfrm>
        </p:spPr>
        <p:txBody>
          <a:bodyPr>
            <a:normAutofit fontScale="90000"/>
          </a:bodyPr>
          <a:lstStyle/>
          <a:p>
            <a:r>
              <a:rPr lang="en-US" dirty="0" smtClean="0"/>
              <a:t>Aerosol Optical Depth</a:t>
            </a:r>
            <a:br>
              <a:rPr lang="en-US" dirty="0" smtClean="0"/>
            </a:br>
            <a:r>
              <a:rPr lang="en-US" sz="2000" i="1" dirty="0" smtClean="0"/>
              <a:t>Monitoring Atmospheric Composition and Climate (MACC) – a GEMS follow on project</a:t>
            </a:r>
            <a:endParaRPr lang="en-US" sz="2000" i="1" dirty="0"/>
          </a:p>
        </p:txBody>
      </p:sp>
      <p:sp>
        <p:nvSpPr>
          <p:cNvPr id="3" name="Content Placeholder 2"/>
          <p:cNvSpPr>
            <a:spLocks noGrp="1"/>
          </p:cNvSpPr>
          <p:nvPr>
            <p:ph idx="1"/>
          </p:nvPr>
        </p:nvSpPr>
        <p:spPr>
          <a:xfrm>
            <a:off x="4848370" y="3838077"/>
            <a:ext cx="4023315" cy="2855376"/>
          </a:xfrm>
        </p:spPr>
        <p:txBody>
          <a:bodyPr>
            <a:normAutofit fontScale="47500" lnSpcReduction="20000"/>
          </a:bodyPr>
          <a:lstStyle/>
          <a:p>
            <a:pPr>
              <a:buNone/>
            </a:pPr>
            <a:r>
              <a:rPr lang="en-US" u="sng" dirty="0" smtClean="0"/>
              <a:t>MACC Product Info:</a:t>
            </a:r>
          </a:p>
          <a:p>
            <a:r>
              <a:rPr lang="en-US" dirty="0" smtClean="0"/>
              <a:t>MACC re-analysis data assimilates total AOD from satellite into the ECMWF-AUX aerosol transport model.</a:t>
            </a:r>
          </a:p>
          <a:p>
            <a:endParaRPr lang="en-US" dirty="0" smtClean="0"/>
          </a:p>
          <a:p>
            <a:r>
              <a:rPr lang="en-US" dirty="0" smtClean="0"/>
              <a:t>1.25 </a:t>
            </a:r>
            <a:r>
              <a:rPr lang="en-US" dirty="0" err="1" smtClean="0"/>
              <a:t>x</a:t>
            </a:r>
            <a:r>
              <a:rPr lang="en-US" dirty="0" smtClean="0"/>
              <a:t> 1.25 degree 8 times daily</a:t>
            </a:r>
          </a:p>
          <a:p>
            <a:pPr lvl="1"/>
            <a:r>
              <a:rPr lang="en-US" dirty="0" smtClean="0"/>
              <a:t>550 nm &amp; 865 nm</a:t>
            </a:r>
          </a:p>
          <a:p>
            <a:pPr lvl="1"/>
            <a:r>
              <a:rPr lang="en-US" dirty="0" smtClean="0"/>
              <a:t>Black Carbon</a:t>
            </a:r>
          </a:p>
          <a:p>
            <a:pPr lvl="1"/>
            <a:r>
              <a:rPr lang="en-US" dirty="0" smtClean="0"/>
              <a:t>Dust</a:t>
            </a:r>
          </a:p>
          <a:p>
            <a:pPr lvl="1"/>
            <a:r>
              <a:rPr lang="en-US" dirty="0" smtClean="0"/>
              <a:t>Organic Carbon</a:t>
            </a:r>
          </a:p>
          <a:p>
            <a:pPr lvl="1"/>
            <a:r>
              <a:rPr lang="en-US" dirty="0" smtClean="0"/>
              <a:t>Sea Salt</a:t>
            </a:r>
          </a:p>
          <a:p>
            <a:pPr lvl="1"/>
            <a:r>
              <a:rPr lang="en-US" dirty="0" err="1" smtClean="0"/>
              <a:t>Sulphate</a:t>
            </a:r>
            <a:endParaRPr lang="en-US" dirty="0"/>
          </a:p>
        </p:txBody>
      </p:sp>
      <p:pic>
        <p:nvPicPr>
          <p:cNvPr id="4" name="Picture 3" descr="MACC_TOTAL_AOD550.eps"/>
          <p:cNvPicPr>
            <a:picLocks noChangeAspect="1"/>
          </p:cNvPicPr>
          <p:nvPr/>
        </p:nvPicPr>
        <p:blipFill>
          <a:blip r:embed="rId2"/>
          <a:stretch>
            <a:fillRect/>
          </a:stretch>
        </p:blipFill>
        <p:spPr>
          <a:xfrm>
            <a:off x="668915" y="1336061"/>
            <a:ext cx="3771900" cy="2514600"/>
          </a:xfrm>
          <a:prstGeom prst="rect">
            <a:avLst/>
          </a:prstGeom>
        </p:spPr>
      </p:pic>
      <p:pic>
        <p:nvPicPr>
          <p:cNvPr id="5" name="Picture 4" descr="MACC_SEA_SALT.eps"/>
          <p:cNvPicPr>
            <a:picLocks noChangeAspect="1"/>
          </p:cNvPicPr>
          <p:nvPr/>
        </p:nvPicPr>
        <p:blipFill>
          <a:blip r:embed="rId3"/>
          <a:stretch>
            <a:fillRect/>
          </a:stretch>
        </p:blipFill>
        <p:spPr>
          <a:xfrm>
            <a:off x="668915" y="3897016"/>
            <a:ext cx="3771900" cy="2514600"/>
          </a:xfrm>
          <a:prstGeom prst="rect">
            <a:avLst/>
          </a:prstGeom>
        </p:spPr>
      </p:pic>
      <p:pic>
        <p:nvPicPr>
          <p:cNvPr id="6" name="Picture 5" descr="MACC_greenland_monthly_average_aod.eps"/>
          <p:cNvPicPr>
            <a:picLocks noChangeAspect="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a:xfrm>
            <a:off x="4440815" y="1529696"/>
            <a:ext cx="4211598" cy="2105799"/>
          </a:xfrm>
          <a:prstGeom prst="rect">
            <a:avLst/>
          </a:prstGeom>
        </p:spPr>
      </p:pic>
      <p:sp>
        <p:nvSpPr>
          <p:cNvPr id="7" name="TextBox 6"/>
          <p:cNvSpPr txBox="1"/>
          <p:nvPr/>
        </p:nvSpPr>
        <p:spPr>
          <a:xfrm>
            <a:off x="5515833" y="1446822"/>
            <a:ext cx="838691" cy="276999"/>
          </a:xfrm>
          <a:prstGeom prst="rect">
            <a:avLst/>
          </a:prstGeom>
          <a:noFill/>
        </p:spPr>
        <p:txBody>
          <a:bodyPr wrap="none" rtlCol="0">
            <a:spAutoFit/>
          </a:bodyPr>
          <a:lstStyle/>
          <a:p>
            <a:r>
              <a:rPr lang="en-US" sz="1200" dirty="0" smtClean="0"/>
              <a:t>Greenland</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0" y="3875152"/>
            <a:ext cx="4366613" cy="2754248"/>
          </a:xfrm>
        </p:spPr>
        <p:txBody>
          <a:bodyPr>
            <a:normAutofit fontScale="40000" lnSpcReduction="20000"/>
          </a:bodyPr>
          <a:lstStyle/>
          <a:p>
            <a:pPr>
              <a:buNone/>
            </a:pPr>
            <a:r>
              <a:rPr lang="en-US" u="sng" dirty="0" smtClean="0"/>
              <a:t>NCEP Product Info:</a:t>
            </a:r>
          </a:p>
          <a:p>
            <a:r>
              <a:rPr lang="en-US" dirty="0" smtClean="0"/>
              <a:t>2.5° </a:t>
            </a:r>
            <a:r>
              <a:rPr lang="en-US" dirty="0" err="1" smtClean="0"/>
              <a:t>x</a:t>
            </a:r>
            <a:r>
              <a:rPr lang="en-US" dirty="0" smtClean="0"/>
              <a:t> 2.5° averaged monthly</a:t>
            </a:r>
          </a:p>
          <a:p>
            <a:r>
              <a:rPr lang="en-US" dirty="0" smtClean="0"/>
              <a:t>Atmospheric Profile</a:t>
            </a:r>
          </a:p>
          <a:p>
            <a:pPr lvl="1"/>
            <a:r>
              <a:rPr lang="en-US" dirty="0" smtClean="0"/>
              <a:t>Temperature</a:t>
            </a:r>
          </a:p>
          <a:p>
            <a:pPr lvl="1"/>
            <a:r>
              <a:rPr lang="en-US" dirty="0" smtClean="0"/>
              <a:t>Specific Humidity</a:t>
            </a:r>
          </a:p>
          <a:p>
            <a:pPr lvl="1"/>
            <a:r>
              <a:rPr lang="en-US" dirty="0" smtClean="0"/>
              <a:t>Geo Potential Height</a:t>
            </a:r>
          </a:p>
          <a:p>
            <a:pPr lvl="1"/>
            <a:r>
              <a:rPr lang="en-US" dirty="0" smtClean="0"/>
              <a:t>Vertical Wind</a:t>
            </a:r>
          </a:p>
          <a:p>
            <a:pPr lvl="1"/>
            <a:r>
              <a:rPr lang="en-US" dirty="0" smtClean="0"/>
              <a:t>Horizontal Wind</a:t>
            </a:r>
          </a:p>
          <a:p>
            <a:endParaRPr lang="en-US" dirty="0" smtClean="0"/>
          </a:p>
          <a:p>
            <a:r>
              <a:rPr lang="en-US" dirty="0" smtClean="0"/>
              <a:t>Surface</a:t>
            </a:r>
          </a:p>
          <a:p>
            <a:pPr lvl="1"/>
            <a:r>
              <a:rPr lang="en-US" dirty="0" smtClean="0"/>
              <a:t>Evaporation, Sensible, Latent, &amp; Ground Flux</a:t>
            </a:r>
          </a:p>
          <a:p>
            <a:pPr lvl="1"/>
            <a:r>
              <a:rPr lang="en-US" dirty="0" smtClean="0"/>
              <a:t>Sea Level Pressure</a:t>
            </a:r>
          </a:p>
          <a:p>
            <a:pPr lvl="1"/>
            <a:r>
              <a:rPr lang="en-US" dirty="0" smtClean="0"/>
              <a:t>Snow Depth</a:t>
            </a:r>
          </a:p>
          <a:p>
            <a:pPr lvl="1"/>
            <a:r>
              <a:rPr lang="en-US" dirty="0" smtClean="0"/>
              <a:t>Ice Coverage</a:t>
            </a:r>
          </a:p>
          <a:p>
            <a:endParaRPr lang="en-US" dirty="0"/>
          </a:p>
        </p:txBody>
      </p:sp>
      <p:sp>
        <p:nvSpPr>
          <p:cNvPr id="5" name="Title 1"/>
          <p:cNvSpPr>
            <a:spLocks noGrp="1"/>
          </p:cNvSpPr>
          <p:nvPr>
            <p:ph type="title"/>
          </p:nvPr>
        </p:nvSpPr>
        <p:spPr>
          <a:xfrm>
            <a:off x="457200" y="154921"/>
            <a:ext cx="8229600" cy="1143000"/>
          </a:xfrm>
        </p:spPr>
        <p:txBody>
          <a:bodyPr>
            <a:normAutofit/>
          </a:bodyPr>
          <a:lstStyle/>
          <a:p>
            <a:r>
              <a:rPr lang="en-US" dirty="0" smtClean="0"/>
              <a:t>Meteorology</a:t>
            </a:r>
            <a:br>
              <a:rPr lang="en-US" dirty="0" smtClean="0"/>
            </a:br>
            <a:r>
              <a:rPr lang="en-US" sz="2000" i="1" dirty="0" smtClean="0"/>
              <a:t>NCEP re-analysis</a:t>
            </a:r>
            <a:endParaRPr lang="en-US" sz="2000" i="1" dirty="0"/>
          </a:p>
        </p:txBody>
      </p:sp>
      <p:pic>
        <p:nvPicPr>
          <p:cNvPr id="7" name="Picture 6" descr="NCEP_greenland_monthly_average.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81552" y="1187578"/>
            <a:ext cx="5486400" cy="2743200"/>
          </a:xfrm>
          <a:prstGeom prst="rect">
            <a:avLst/>
          </a:prstGeom>
        </p:spPr>
      </p:pic>
      <p:pic>
        <p:nvPicPr>
          <p:cNvPr id="8" name="Picture 7" descr="NCEP_LHTFL.eps"/>
          <p:cNvPicPr>
            <a:picLocks noChangeAspect="1"/>
          </p:cNvPicPr>
          <p:nvPr/>
        </p:nvPicPr>
        <p:blipFill>
          <a:blip r:embed="rId4"/>
          <a:stretch>
            <a:fillRect/>
          </a:stretch>
        </p:blipFill>
        <p:spPr>
          <a:xfrm>
            <a:off x="0" y="1134185"/>
            <a:ext cx="3771900" cy="2514600"/>
          </a:xfrm>
          <a:prstGeom prst="rect">
            <a:avLst/>
          </a:prstGeom>
        </p:spPr>
      </p:pic>
      <p:pic>
        <p:nvPicPr>
          <p:cNvPr id="9" name="Picture 8" descr="NCEP_SLP.eps"/>
          <p:cNvPicPr>
            <a:picLocks noChangeAspect="1"/>
          </p:cNvPicPr>
          <p:nvPr/>
        </p:nvPicPr>
        <p:blipFill>
          <a:blip r:embed="rId5"/>
          <a:stretch>
            <a:fillRect/>
          </a:stretch>
        </p:blipFill>
        <p:spPr>
          <a:xfrm>
            <a:off x="0" y="3875152"/>
            <a:ext cx="3771900" cy="2514600"/>
          </a:xfrm>
          <a:prstGeom prst="rect">
            <a:avLst/>
          </a:prstGeom>
        </p:spPr>
      </p:pic>
      <p:sp>
        <p:nvSpPr>
          <p:cNvPr id="10" name="TextBox 9"/>
          <p:cNvSpPr txBox="1"/>
          <p:nvPr/>
        </p:nvSpPr>
        <p:spPr>
          <a:xfrm>
            <a:off x="7703625" y="1492583"/>
            <a:ext cx="838691" cy="276999"/>
          </a:xfrm>
          <a:prstGeom prst="rect">
            <a:avLst/>
          </a:prstGeom>
          <a:noFill/>
        </p:spPr>
        <p:txBody>
          <a:bodyPr wrap="none" rtlCol="0">
            <a:spAutoFit/>
          </a:bodyPr>
          <a:lstStyle/>
          <a:p>
            <a:r>
              <a:rPr lang="en-US" sz="1200" dirty="0" smtClean="0"/>
              <a:t>Greenland</a:t>
            </a:r>
            <a:endParaRPr lang="en-US" sz="1200" dirty="0"/>
          </a:p>
        </p:txBody>
      </p:sp>
      <p:sp>
        <p:nvSpPr>
          <p:cNvPr id="11" name="TextBox 10"/>
          <p:cNvSpPr txBox="1"/>
          <p:nvPr/>
        </p:nvSpPr>
        <p:spPr>
          <a:xfrm>
            <a:off x="1755194" y="5784335"/>
            <a:ext cx="492342" cy="338554"/>
          </a:xfrm>
          <a:prstGeom prst="rect">
            <a:avLst/>
          </a:prstGeom>
          <a:noFill/>
        </p:spPr>
        <p:txBody>
          <a:bodyPr wrap="none" rtlCol="0">
            <a:spAutoFit/>
          </a:bodyPr>
          <a:lstStyle/>
          <a:p>
            <a:r>
              <a:rPr lang="en-US" sz="1600" dirty="0" err="1" smtClean="0"/>
              <a:t>hPa</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Moisture Divergence</a:t>
            </a:r>
            <a:br>
              <a:rPr lang="en-US" dirty="0" smtClean="0"/>
            </a:br>
            <a:r>
              <a:rPr lang="en-US" sz="2889" dirty="0" smtClean="0"/>
              <a:t>Sun Wong’s Product</a:t>
            </a:r>
            <a:endParaRPr lang="en-US" sz="2889" dirty="0"/>
          </a:p>
        </p:txBody>
      </p:sp>
      <p:pic>
        <p:nvPicPr>
          <p:cNvPr id="4" name="Picture 3" descr="qbudget_QSRCSNK.eps"/>
          <p:cNvPicPr>
            <a:picLocks noChangeAspect="1"/>
          </p:cNvPicPr>
          <p:nvPr/>
        </p:nvPicPr>
        <p:blipFill>
          <a:blip r:embed="rId2"/>
          <a:stretch>
            <a:fillRect/>
          </a:stretch>
        </p:blipFill>
        <p:spPr>
          <a:xfrm>
            <a:off x="213217" y="1417638"/>
            <a:ext cx="4114800" cy="2743200"/>
          </a:xfrm>
          <a:prstGeom prst="rect">
            <a:avLst/>
          </a:prstGeom>
        </p:spPr>
      </p:pic>
      <p:pic>
        <p:nvPicPr>
          <p:cNvPr id="6" name="Picture 5" descr="qbudget_QSRCSNK.eps"/>
          <p:cNvPicPr>
            <a:picLocks noChangeAspect="1"/>
          </p:cNvPicPr>
          <p:nvPr/>
        </p:nvPicPr>
        <p:blipFill>
          <a:blip r:embed="rId3"/>
          <a:stretch>
            <a:fillRect/>
          </a:stretch>
        </p:blipFill>
        <p:spPr>
          <a:xfrm>
            <a:off x="213217" y="3948539"/>
            <a:ext cx="4114800" cy="2743200"/>
          </a:xfrm>
          <a:prstGeom prst="rect">
            <a:avLst/>
          </a:prstGeom>
        </p:spPr>
      </p:pic>
      <p:pic>
        <p:nvPicPr>
          <p:cNvPr id="8" name="Picture 7" descr="qbudget_greenland_monthly_moisture_divergence.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328017" y="1686718"/>
            <a:ext cx="4560887" cy="2280444"/>
          </a:xfrm>
          <a:prstGeom prst="rect">
            <a:avLst/>
          </a:prstGeom>
        </p:spPr>
      </p:pic>
      <p:sp>
        <p:nvSpPr>
          <p:cNvPr id="9" name="TextBox 8"/>
          <p:cNvSpPr txBox="1"/>
          <p:nvPr/>
        </p:nvSpPr>
        <p:spPr>
          <a:xfrm>
            <a:off x="4884030" y="1840606"/>
            <a:ext cx="946994" cy="307777"/>
          </a:xfrm>
          <a:prstGeom prst="rect">
            <a:avLst/>
          </a:prstGeom>
          <a:noFill/>
        </p:spPr>
        <p:txBody>
          <a:bodyPr wrap="none" rtlCol="0">
            <a:spAutoFit/>
          </a:bodyPr>
          <a:lstStyle/>
          <a:p>
            <a:r>
              <a:rPr lang="en-US" sz="1400" dirty="0" smtClean="0"/>
              <a:t>Greenland</a:t>
            </a:r>
            <a:endParaRPr lang="en-US" sz="1400" dirty="0"/>
          </a:p>
        </p:txBody>
      </p:sp>
      <p:sp>
        <p:nvSpPr>
          <p:cNvPr id="10" name="Content Placeholder 2"/>
          <p:cNvSpPr>
            <a:spLocks noGrp="1"/>
          </p:cNvSpPr>
          <p:nvPr>
            <p:ph idx="1"/>
          </p:nvPr>
        </p:nvSpPr>
        <p:spPr>
          <a:xfrm>
            <a:off x="4384856" y="3948539"/>
            <a:ext cx="4496099" cy="2810774"/>
          </a:xfrm>
        </p:spPr>
        <p:txBody>
          <a:bodyPr>
            <a:normAutofit fontScale="47500" lnSpcReduction="20000"/>
          </a:bodyPr>
          <a:lstStyle/>
          <a:p>
            <a:pPr>
              <a:buNone/>
            </a:pPr>
            <a:r>
              <a:rPr lang="en-US" dirty="0" smtClean="0"/>
              <a:t>Product</a:t>
            </a:r>
          </a:p>
          <a:p>
            <a:r>
              <a:rPr lang="en-US" dirty="0" smtClean="0"/>
              <a:t>Uses water vapor from AIRS level 3 gridded retrieval data and winds from MERRA.</a:t>
            </a:r>
          </a:p>
          <a:p>
            <a:endParaRPr lang="en-US" dirty="0" smtClean="0"/>
          </a:p>
          <a:p>
            <a:r>
              <a:rPr lang="en-US" dirty="0" smtClean="0"/>
              <a:t>Clear seasonal cycle in the moisture divergence over the Arctic region.</a:t>
            </a:r>
          </a:p>
          <a:p>
            <a:endParaRPr lang="en-US" dirty="0" smtClean="0"/>
          </a:p>
          <a:p>
            <a:r>
              <a:rPr lang="en-US" dirty="0" smtClean="0"/>
              <a:t>Strongest convergence of moisture occurs during summer months.</a:t>
            </a:r>
          </a:p>
          <a:p>
            <a:endParaRPr lang="en-US" dirty="0" smtClean="0"/>
          </a:p>
          <a:p>
            <a:r>
              <a:rPr lang="en-US" dirty="0" smtClean="0"/>
              <a:t>Other products include:</a:t>
            </a:r>
          </a:p>
          <a:p>
            <a:pPr lvl="1"/>
            <a:r>
              <a:rPr lang="en-US" dirty="0" smtClean="0"/>
              <a:t>P-E, Horizontal and vertical water vapor flux, flux divergence, and water vapor tendency.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 Amplification</a:t>
            </a:r>
            <a:endParaRPr lang="en-US" dirty="0"/>
          </a:p>
        </p:txBody>
      </p:sp>
      <p:sp>
        <p:nvSpPr>
          <p:cNvPr id="3" name="Content Placeholder 2"/>
          <p:cNvSpPr>
            <a:spLocks noGrp="1"/>
          </p:cNvSpPr>
          <p:nvPr>
            <p:ph idx="1"/>
          </p:nvPr>
        </p:nvSpPr>
        <p:spPr>
          <a:xfrm>
            <a:off x="304611" y="4824230"/>
            <a:ext cx="4511982" cy="1461055"/>
          </a:xfrm>
        </p:spPr>
        <p:txBody>
          <a:bodyPr>
            <a:normAutofit fontScale="85000" lnSpcReduction="20000"/>
          </a:bodyPr>
          <a:lstStyle/>
          <a:p>
            <a:r>
              <a:rPr lang="en-US" dirty="0" smtClean="0"/>
              <a:t>Greater temperature increases in the Arctic compared to the earth as a whole.</a:t>
            </a:r>
          </a:p>
        </p:txBody>
      </p:sp>
      <p:pic>
        <p:nvPicPr>
          <p:cNvPr id="4" name="Picture 3" descr="Polar_amplification.png"/>
          <p:cNvPicPr>
            <a:picLocks noChangeAspect="1"/>
          </p:cNvPicPr>
          <p:nvPr/>
        </p:nvPicPr>
        <p:blipFill>
          <a:blip r:embed="rId3"/>
          <a:stretch>
            <a:fillRect/>
          </a:stretch>
        </p:blipFill>
        <p:spPr>
          <a:xfrm>
            <a:off x="457200" y="1547432"/>
            <a:ext cx="5106152" cy="3276447"/>
          </a:xfrm>
          <a:prstGeom prst="rect">
            <a:avLst/>
          </a:prstGeom>
        </p:spPr>
      </p:pic>
      <p:sp>
        <p:nvSpPr>
          <p:cNvPr id="5" name="TextBox 4"/>
          <p:cNvSpPr txBox="1"/>
          <p:nvPr/>
        </p:nvSpPr>
        <p:spPr>
          <a:xfrm>
            <a:off x="457200" y="1316411"/>
            <a:ext cx="5106152" cy="369332"/>
          </a:xfrm>
          <a:prstGeom prst="rect">
            <a:avLst/>
          </a:prstGeom>
          <a:noFill/>
        </p:spPr>
        <p:txBody>
          <a:bodyPr wrap="square" rtlCol="0">
            <a:spAutoFit/>
          </a:bodyPr>
          <a:lstStyle/>
          <a:p>
            <a:pPr algn="ctr"/>
            <a:r>
              <a:rPr lang="en-US" dirty="0" smtClean="0"/>
              <a:t>2000 – 2009 GISS Surface Temperature Anomaly</a:t>
            </a:r>
            <a:endParaRPr lang="en-US" dirty="0"/>
          </a:p>
        </p:txBody>
      </p:sp>
      <p:sp>
        <p:nvSpPr>
          <p:cNvPr id="6" name="Rounded Rectangle 5"/>
          <p:cNvSpPr/>
          <p:nvPr/>
        </p:nvSpPr>
        <p:spPr>
          <a:xfrm>
            <a:off x="5464536" y="4308823"/>
            <a:ext cx="1396862" cy="621136"/>
          </a:xfrm>
          <a:prstGeom prst="round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Warmer</a:t>
            </a:r>
          </a:p>
          <a:p>
            <a:pPr algn="ctr"/>
            <a:r>
              <a:rPr lang="en-US" sz="1600" dirty="0" smtClean="0"/>
              <a:t>temperatures</a:t>
            </a:r>
            <a:endParaRPr lang="en-US" sz="1600" dirty="0"/>
          </a:p>
        </p:txBody>
      </p:sp>
      <p:sp>
        <p:nvSpPr>
          <p:cNvPr id="7" name="Oval 6"/>
          <p:cNvSpPr/>
          <p:nvPr/>
        </p:nvSpPr>
        <p:spPr>
          <a:xfrm>
            <a:off x="7469521" y="4097365"/>
            <a:ext cx="1455438" cy="832594"/>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Less snow and ice</a:t>
            </a:r>
            <a:endParaRPr lang="en-US" sz="1600" dirty="0"/>
          </a:p>
        </p:txBody>
      </p:sp>
      <p:sp>
        <p:nvSpPr>
          <p:cNvPr id="8" name="Oval 7"/>
          <p:cNvSpPr/>
          <p:nvPr/>
        </p:nvSpPr>
        <p:spPr>
          <a:xfrm>
            <a:off x="6162967" y="5588000"/>
            <a:ext cx="2034273" cy="878399"/>
          </a:xfrm>
          <a:prstGeom prst="ellipse">
            <a:avLst/>
          </a:prstGeom>
          <a:solidFill>
            <a:srgbClr val="FFDC0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More sunlight absorbed by land and sea</a:t>
            </a:r>
            <a:endParaRPr lang="en-US" sz="1600" dirty="0"/>
          </a:p>
        </p:txBody>
      </p:sp>
      <p:sp>
        <p:nvSpPr>
          <p:cNvPr id="9" name="Content Placeholder 2"/>
          <p:cNvSpPr txBox="1">
            <a:spLocks/>
          </p:cNvSpPr>
          <p:nvPr/>
        </p:nvSpPr>
        <p:spPr>
          <a:xfrm>
            <a:off x="5715752" y="1685743"/>
            <a:ext cx="3123447" cy="1898422"/>
          </a:xfrm>
          <a:prstGeom prst="rect">
            <a:avLst/>
          </a:prstGeom>
        </p:spPr>
        <p:txBody>
          <a:bodyPr vert="horz" lIns="91440" tIns="45720" rIns="91440" bIns="45720" rtlCol="0">
            <a:normAutofit fontScale="6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Ice-</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albedo</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feedback: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dirty="0" smtClean="0"/>
              <a:t>B</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right snow and sea ice melt giving way to darker ocean which absorb more solar radiation causing greater heating.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ight Arrow 9"/>
          <p:cNvSpPr/>
          <p:nvPr/>
        </p:nvSpPr>
        <p:spPr>
          <a:xfrm>
            <a:off x="6861397" y="4468633"/>
            <a:ext cx="749195" cy="319621"/>
          </a:xfrm>
          <a:prstGeom prst="rightArrow">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970370">
            <a:off x="7446224" y="5169110"/>
            <a:ext cx="993264" cy="349524"/>
          </a:xfrm>
          <a:prstGeom prst="rightArrow">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5592296">
            <a:off x="5946886" y="5197232"/>
            <a:ext cx="906154" cy="319621"/>
          </a:xfrm>
          <a:prstGeom prst="rightArrow">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Autofit/>
          </a:bodyPr>
          <a:lstStyle/>
          <a:p>
            <a:r>
              <a:rPr lang="en-US" sz="1800" dirty="0" smtClean="0"/>
              <a:t>Validate and compare results with published data.</a:t>
            </a:r>
          </a:p>
          <a:p>
            <a:endParaRPr lang="en-US" sz="1800" dirty="0" smtClean="0"/>
          </a:p>
          <a:p>
            <a:r>
              <a:rPr lang="en-US" sz="1800" dirty="0" smtClean="0"/>
              <a:t>Add cloud information from the standard MODIS product (</a:t>
            </a:r>
            <a:r>
              <a:rPr lang="en-US" sz="1800" dirty="0" err="1" smtClean="0"/>
              <a:t>e.g</a:t>
            </a:r>
            <a:r>
              <a:rPr lang="en-US" sz="1800" dirty="0" smtClean="0"/>
              <a:t>,. optical depth, effective radius, cloud top temperature, cloud phase).</a:t>
            </a:r>
          </a:p>
          <a:p>
            <a:endParaRPr lang="en-US" sz="1800" dirty="0" smtClean="0"/>
          </a:p>
          <a:p>
            <a:r>
              <a:rPr lang="en-US" sz="1800" dirty="0" smtClean="0"/>
              <a:t>Add cloud phase information from AIRS.</a:t>
            </a:r>
          </a:p>
          <a:p>
            <a:endParaRPr lang="en-US" sz="1800" dirty="0" smtClean="0"/>
          </a:p>
          <a:p>
            <a:r>
              <a:rPr lang="en-US" sz="1800" dirty="0" smtClean="0"/>
              <a:t>Add sea ice and snow data.</a:t>
            </a:r>
          </a:p>
          <a:p>
            <a:endParaRPr lang="en-US" sz="1800" dirty="0" smtClean="0"/>
          </a:p>
          <a:p>
            <a:r>
              <a:rPr lang="en-US" sz="1800" dirty="0" smtClean="0"/>
              <a:t>Add base of atmosphere radiative fluxes from CERES EBAF product.</a:t>
            </a:r>
          </a:p>
          <a:p>
            <a:endParaRPr lang="en-US" sz="1800" dirty="0" smtClean="0"/>
          </a:p>
          <a:p>
            <a:r>
              <a:rPr lang="en-US" sz="1800" dirty="0" smtClean="0"/>
              <a:t>Stage data online.</a:t>
            </a:r>
          </a:p>
          <a:p>
            <a:pPr>
              <a:buNone/>
            </a:pPr>
            <a:endParaRPr lang="en-US" sz="1800" dirty="0" smtClean="0"/>
          </a:p>
          <a:p>
            <a:r>
              <a:rPr lang="en-US" sz="1800" dirty="0" smtClean="0"/>
              <a:t>Any suggestions are welcome</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ice-</a:t>
            </a:r>
            <a:r>
              <a:rPr lang="en-US" dirty="0" err="1" smtClean="0"/>
              <a:t>albedo</a:t>
            </a:r>
            <a:r>
              <a:rPr lang="en-US" dirty="0" smtClean="0"/>
              <a:t> feedback has a competitor: </a:t>
            </a:r>
            <a:r>
              <a:rPr lang="en-US" i="1" dirty="0" smtClean="0"/>
              <a:t>clouds</a:t>
            </a:r>
            <a:endParaRPr lang="en-US" i="1" dirty="0"/>
          </a:p>
        </p:txBody>
      </p:sp>
      <p:sp>
        <p:nvSpPr>
          <p:cNvPr id="3" name="Content Placeholder 2"/>
          <p:cNvSpPr>
            <a:spLocks noGrp="1"/>
          </p:cNvSpPr>
          <p:nvPr>
            <p:ph idx="1"/>
          </p:nvPr>
        </p:nvSpPr>
        <p:spPr>
          <a:xfrm>
            <a:off x="4878434" y="4561425"/>
            <a:ext cx="4188883" cy="2053564"/>
          </a:xfrm>
        </p:spPr>
        <p:txBody>
          <a:bodyPr>
            <a:normAutofit fontScale="62500" lnSpcReduction="20000"/>
          </a:bodyPr>
          <a:lstStyle/>
          <a:p>
            <a:r>
              <a:rPr lang="en-US" dirty="0" smtClean="0"/>
              <a:t>Cloud fraction in Arctic on summer days is about 80%.</a:t>
            </a:r>
            <a:endParaRPr lang="en-US" dirty="0" smtClean="0"/>
          </a:p>
          <a:p>
            <a:r>
              <a:rPr lang="en-US" dirty="0" smtClean="0"/>
              <a:t>MODIS Cloud </a:t>
            </a:r>
            <a:r>
              <a:rPr lang="en-US" dirty="0" smtClean="0"/>
              <a:t>coverage increased between 2000 and 2004.</a:t>
            </a:r>
          </a:p>
          <a:p>
            <a:r>
              <a:rPr lang="en-US" dirty="0" smtClean="0"/>
              <a:t>Increase in clouds cancel out the impact of melting snow and ice on polar </a:t>
            </a:r>
            <a:r>
              <a:rPr lang="en-US" dirty="0" err="1" smtClean="0"/>
              <a:t>albedo</a:t>
            </a:r>
            <a:r>
              <a:rPr lang="en-US" dirty="0" smtClean="0"/>
              <a:t>.</a:t>
            </a:r>
          </a:p>
        </p:txBody>
      </p:sp>
      <p:sp>
        <p:nvSpPr>
          <p:cNvPr id="4" name="Rounded Rectangle 3"/>
          <p:cNvSpPr/>
          <p:nvPr/>
        </p:nvSpPr>
        <p:spPr>
          <a:xfrm>
            <a:off x="723203" y="1876089"/>
            <a:ext cx="1396862" cy="621136"/>
          </a:xfrm>
          <a:prstGeom prst="round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Warmer</a:t>
            </a:r>
          </a:p>
          <a:p>
            <a:pPr algn="ctr"/>
            <a:r>
              <a:rPr lang="en-US" sz="1600" dirty="0" smtClean="0"/>
              <a:t>temperatures</a:t>
            </a:r>
            <a:endParaRPr lang="en-US" sz="1600" dirty="0"/>
          </a:p>
        </p:txBody>
      </p:sp>
      <p:sp>
        <p:nvSpPr>
          <p:cNvPr id="5" name="Oval 4"/>
          <p:cNvSpPr/>
          <p:nvPr/>
        </p:nvSpPr>
        <p:spPr>
          <a:xfrm>
            <a:off x="2728188" y="1664631"/>
            <a:ext cx="1455438" cy="832594"/>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Less snow and ice</a:t>
            </a:r>
            <a:endParaRPr lang="en-US" sz="1600" dirty="0"/>
          </a:p>
        </p:txBody>
      </p:sp>
      <p:sp>
        <p:nvSpPr>
          <p:cNvPr id="6" name="Oval 5"/>
          <p:cNvSpPr/>
          <p:nvPr/>
        </p:nvSpPr>
        <p:spPr>
          <a:xfrm>
            <a:off x="1421634" y="3155266"/>
            <a:ext cx="2034273" cy="878399"/>
          </a:xfrm>
          <a:prstGeom prst="ellipse">
            <a:avLst/>
          </a:prstGeom>
          <a:solidFill>
            <a:srgbClr val="FFDC0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More sunlight absorbed by land and sea</a:t>
            </a:r>
            <a:endParaRPr lang="en-US" sz="1600" dirty="0"/>
          </a:p>
        </p:txBody>
      </p:sp>
      <p:sp>
        <p:nvSpPr>
          <p:cNvPr id="7" name="Right Arrow 6"/>
          <p:cNvSpPr/>
          <p:nvPr/>
        </p:nvSpPr>
        <p:spPr>
          <a:xfrm>
            <a:off x="2120064" y="2035899"/>
            <a:ext cx="749195" cy="319621"/>
          </a:xfrm>
          <a:prstGeom prst="rightArrow">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5970370">
            <a:off x="2704891" y="2736376"/>
            <a:ext cx="993264" cy="349524"/>
          </a:xfrm>
          <a:prstGeom prst="rightArrow">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5592296">
            <a:off x="1205553" y="2764498"/>
            <a:ext cx="906154" cy="319621"/>
          </a:xfrm>
          <a:prstGeom prst="rightArrow">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rved Right Arrow 11"/>
          <p:cNvSpPr/>
          <p:nvPr/>
        </p:nvSpPr>
        <p:spPr>
          <a:xfrm flipH="1">
            <a:off x="3871418" y="2300464"/>
            <a:ext cx="791666" cy="2874796"/>
          </a:xfrm>
          <a:prstGeom prst="curved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1837145" y="4561425"/>
            <a:ext cx="2034273" cy="87839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Increased evaporation</a:t>
            </a:r>
            <a:endParaRPr lang="en-US" sz="1600" dirty="0"/>
          </a:p>
        </p:txBody>
      </p:sp>
      <p:sp>
        <p:nvSpPr>
          <p:cNvPr id="14" name="Right Arrow 13"/>
          <p:cNvSpPr/>
          <p:nvPr/>
        </p:nvSpPr>
        <p:spPr>
          <a:xfrm rot="12924927">
            <a:off x="1205324" y="4503159"/>
            <a:ext cx="859104" cy="466315"/>
          </a:xfrm>
          <a:prstGeom prst="rightArrow">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0" y="4033665"/>
            <a:ext cx="1455438" cy="83259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More clouds</a:t>
            </a:r>
            <a:endParaRPr lang="en-US" sz="1600" dirty="0">
              <a:solidFill>
                <a:srgbClr val="000000"/>
              </a:solidFill>
            </a:endParaRPr>
          </a:p>
        </p:txBody>
      </p:sp>
      <p:sp>
        <p:nvSpPr>
          <p:cNvPr id="16" name="Right Arrow 15"/>
          <p:cNvSpPr/>
          <p:nvPr/>
        </p:nvSpPr>
        <p:spPr>
          <a:xfrm rot="17273427">
            <a:off x="-476314" y="2902740"/>
            <a:ext cx="1964991" cy="630549"/>
          </a:xfrm>
          <a:prstGeom prst="rightArrow">
            <a:avLst/>
          </a:prstGeom>
          <a:solidFill>
            <a:srgbClr val="FF0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Negative feedback</a:t>
            </a:r>
            <a:endParaRPr lang="en-US" sz="1400" dirty="0">
              <a:solidFill>
                <a:srgbClr val="000000"/>
              </a:solidFill>
            </a:endParaRPr>
          </a:p>
        </p:txBody>
      </p:sp>
      <p:sp>
        <p:nvSpPr>
          <p:cNvPr id="17" name="TextBox 16"/>
          <p:cNvSpPr txBox="1"/>
          <p:nvPr/>
        </p:nvSpPr>
        <p:spPr>
          <a:xfrm rot="17251015">
            <a:off x="16736" y="3369363"/>
            <a:ext cx="1496736" cy="307777"/>
          </a:xfrm>
          <a:prstGeom prst="rect">
            <a:avLst/>
          </a:prstGeom>
          <a:noFill/>
        </p:spPr>
        <p:txBody>
          <a:bodyPr wrap="none" rtlCol="0">
            <a:spAutoFit/>
          </a:bodyPr>
          <a:lstStyle/>
          <a:p>
            <a:r>
              <a:rPr lang="en-US" sz="1400" dirty="0" smtClean="0"/>
              <a:t>reduces the effect</a:t>
            </a:r>
            <a:endParaRPr lang="en-US" sz="1400" dirty="0"/>
          </a:p>
        </p:txBody>
      </p:sp>
      <p:pic>
        <p:nvPicPr>
          <p:cNvPr id="18" name="Picture 17" descr="kato_anomaly.tiff"/>
          <p:cNvPicPr>
            <a:picLocks noChangeAspect="1"/>
          </p:cNvPicPr>
          <p:nvPr/>
        </p:nvPicPr>
        <p:blipFill>
          <a:blip r:embed="rId2"/>
          <a:stretch>
            <a:fillRect/>
          </a:stretch>
        </p:blipFill>
        <p:spPr>
          <a:xfrm>
            <a:off x="4878434" y="1664631"/>
            <a:ext cx="3681366" cy="2612582"/>
          </a:xfrm>
          <a:prstGeom prst="rect">
            <a:avLst/>
          </a:prstGeom>
        </p:spPr>
      </p:pic>
      <p:sp>
        <p:nvSpPr>
          <p:cNvPr id="19" name="TextBox 18"/>
          <p:cNvSpPr txBox="1"/>
          <p:nvPr/>
        </p:nvSpPr>
        <p:spPr>
          <a:xfrm>
            <a:off x="5126433" y="4168984"/>
            <a:ext cx="2582758" cy="307777"/>
          </a:xfrm>
          <a:prstGeom prst="rect">
            <a:avLst/>
          </a:prstGeom>
          <a:noFill/>
        </p:spPr>
        <p:txBody>
          <a:bodyPr wrap="none" rtlCol="0">
            <a:spAutoFit/>
          </a:bodyPr>
          <a:lstStyle/>
          <a:p>
            <a:r>
              <a:rPr lang="en-US" sz="1400" dirty="0" smtClean="0">
                <a:latin typeface="Arial"/>
                <a:cs typeface="Arial"/>
              </a:rPr>
              <a:t>Source: Kato et al. 2006, GRL</a:t>
            </a:r>
            <a:endParaRPr lang="en-US" sz="14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67"/>
            <a:ext cx="8229600" cy="1143000"/>
          </a:xfrm>
        </p:spPr>
        <p:txBody>
          <a:bodyPr/>
          <a:lstStyle/>
          <a:p>
            <a:r>
              <a:rPr lang="en-US" dirty="0" smtClean="0"/>
              <a:t>Simulations of Clouds in GCM</a:t>
            </a:r>
            <a:endParaRPr lang="en-US" dirty="0"/>
          </a:p>
        </p:txBody>
      </p:sp>
      <p:sp>
        <p:nvSpPr>
          <p:cNvPr id="3" name="Content Placeholder 2"/>
          <p:cNvSpPr>
            <a:spLocks noGrp="1"/>
          </p:cNvSpPr>
          <p:nvPr>
            <p:ph idx="1"/>
          </p:nvPr>
        </p:nvSpPr>
        <p:spPr>
          <a:xfrm>
            <a:off x="4593167" y="1142997"/>
            <a:ext cx="4307415" cy="5692748"/>
          </a:xfrm>
        </p:spPr>
        <p:txBody>
          <a:bodyPr>
            <a:normAutofit fontScale="55000" lnSpcReduction="20000"/>
          </a:bodyPr>
          <a:lstStyle/>
          <a:p>
            <a:r>
              <a:rPr lang="en-US" dirty="0" err="1" smtClean="0"/>
              <a:t>Bennartz</a:t>
            </a:r>
            <a:r>
              <a:rPr lang="en-US" dirty="0" smtClean="0"/>
              <a:t> et al. (2012) demonstrate using surface-based observations, remote sensing data, and a surface energy-balance model that extensive melting </a:t>
            </a:r>
            <a:r>
              <a:rPr lang="en-US" dirty="0" smtClean="0"/>
              <a:t>on the </a:t>
            </a:r>
            <a:r>
              <a:rPr lang="en-US" dirty="0" err="1" smtClean="0"/>
              <a:t>greenland</a:t>
            </a:r>
            <a:r>
              <a:rPr lang="en-US" dirty="0" smtClean="0"/>
              <a:t> </a:t>
            </a:r>
            <a:r>
              <a:rPr lang="en-US" dirty="0" smtClean="0"/>
              <a:t>ice sheet was due to enhanced downward </a:t>
            </a:r>
            <a:r>
              <a:rPr lang="en-US" dirty="0" err="1" smtClean="0"/>
              <a:t>longwave</a:t>
            </a:r>
            <a:r>
              <a:rPr lang="en-US" dirty="0" smtClean="0"/>
              <a:t> emission by thin low-level liquid clouds.</a:t>
            </a:r>
          </a:p>
          <a:p>
            <a:endParaRPr lang="en-US" dirty="0" smtClean="0"/>
          </a:p>
          <a:p>
            <a:r>
              <a:rPr lang="en-US" dirty="0" smtClean="0"/>
              <a:t>These low-level liquid clouds are important but treated poorly in </a:t>
            </a:r>
            <a:r>
              <a:rPr lang="en-US" dirty="0" err="1" smtClean="0"/>
              <a:t>GCMs</a:t>
            </a:r>
            <a:r>
              <a:rPr lang="en-US" dirty="0" smtClean="0"/>
              <a:t> and may explain the </a:t>
            </a:r>
            <a:r>
              <a:rPr lang="en-US" dirty="0" smtClean="0"/>
              <a:t>difficult history </a:t>
            </a:r>
            <a:r>
              <a:rPr lang="en-US" dirty="0" smtClean="0"/>
              <a:t>that global models have</a:t>
            </a:r>
            <a:r>
              <a:rPr lang="en-US" dirty="0" smtClean="0"/>
              <a:t> had in </a:t>
            </a:r>
            <a:r>
              <a:rPr lang="en-US" dirty="0" smtClean="0"/>
              <a:t>simulating the Arctic surface energy budget.</a:t>
            </a:r>
          </a:p>
          <a:p>
            <a:endParaRPr lang="en-US" dirty="0" smtClean="0"/>
          </a:p>
          <a:p>
            <a:r>
              <a:rPr lang="en-US" dirty="0" smtClean="0"/>
              <a:t>The CCSM4 </a:t>
            </a:r>
            <a:r>
              <a:rPr lang="en-US" dirty="0" smtClean="0"/>
              <a:t>ensemble underestimates total cloud cover for much of the year compared to satellite and ground-based observations.</a:t>
            </a:r>
          </a:p>
          <a:p>
            <a:endParaRPr lang="en-US" dirty="0" smtClean="0"/>
          </a:p>
          <a:p>
            <a:r>
              <a:rPr lang="en-US" dirty="0" smtClean="0"/>
              <a:t>CCSM4 bias is about -11 W/m^2 during summer months compared to CERES.</a:t>
            </a:r>
            <a:endParaRPr lang="en-US" dirty="0"/>
          </a:p>
        </p:txBody>
      </p:sp>
      <p:pic>
        <p:nvPicPr>
          <p:cNvPr id="4" name="Picture 3" descr="de_boer_fig5.png"/>
          <p:cNvPicPr>
            <a:picLocks noChangeAspect="1"/>
          </p:cNvPicPr>
          <p:nvPr/>
        </p:nvPicPr>
        <p:blipFill>
          <a:blip r:embed="rId2"/>
          <a:srcRect b="10639"/>
          <a:stretch>
            <a:fillRect/>
          </a:stretch>
        </p:blipFill>
        <p:spPr>
          <a:xfrm>
            <a:off x="665550" y="1164168"/>
            <a:ext cx="3384223" cy="5143500"/>
          </a:xfrm>
          <a:prstGeom prst="rect">
            <a:avLst/>
          </a:prstGeom>
        </p:spPr>
      </p:pic>
      <p:sp>
        <p:nvSpPr>
          <p:cNvPr id="5" name="TextBox 4"/>
          <p:cNvSpPr txBox="1"/>
          <p:nvPr/>
        </p:nvSpPr>
        <p:spPr>
          <a:xfrm>
            <a:off x="665550" y="6307668"/>
            <a:ext cx="3466927" cy="369332"/>
          </a:xfrm>
          <a:prstGeom prst="rect">
            <a:avLst/>
          </a:prstGeom>
          <a:noFill/>
        </p:spPr>
        <p:txBody>
          <a:bodyPr wrap="none" rtlCol="0">
            <a:spAutoFit/>
          </a:bodyPr>
          <a:lstStyle/>
          <a:p>
            <a:r>
              <a:rPr lang="en-US" dirty="0" smtClean="0"/>
              <a:t>Source: De Boer et al (2012), JCLIM</a:t>
            </a:r>
            <a:endParaRPr lang="en-US" dirty="0"/>
          </a:p>
        </p:txBody>
      </p:sp>
      <p:sp>
        <p:nvSpPr>
          <p:cNvPr id="6" name="TextBox 5"/>
          <p:cNvSpPr txBox="1"/>
          <p:nvPr/>
        </p:nvSpPr>
        <p:spPr>
          <a:xfrm>
            <a:off x="1206500" y="1189568"/>
            <a:ext cx="1073168" cy="369332"/>
          </a:xfrm>
          <a:prstGeom prst="rect">
            <a:avLst/>
          </a:prstGeom>
          <a:noFill/>
        </p:spPr>
        <p:txBody>
          <a:bodyPr wrap="none" rtlCol="0">
            <a:spAutoFit/>
          </a:bodyPr>
          <a:lstStyle/>
          <a:p>
            <a:r>
              <a:rPr lang="en-US" dirty="0" smtClean="0"/>
              <a:t>70 – 90 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Processes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Faster melting of snow </a:t>
            </a:r>
            <a:r>
              <a:rPr lang="en-US" dirty="0" smtClean="0"/>
              <a:t>and ice may be due to </a:t>
            </a:r>
            <a:r>
              <a:rPr lang="en-US" dirty="0" smtClean="0"/>
              <a:t>c</a:t>
            </a:r>
            <a:r>
              <a:rPr lang="en-US" dirty="0" smtClean="0"/>
              <a:t>hanges in the </a:t>
            </a:r>
            <a:r>
              <a:rPr lang="en-US" dirty="0" smtClean="0"/>
              <a:t>troposphere circulation</a:t>
            </a:r>
            <a:r>
              <a:rPr lang="en-US" dirty="0" smtClean="0"/>
              <a:t> that affect clouds and radiation </a:t>
            </a:r>
            <a:r>
              <a:rPr lang="en-US" dirty="0" smtClean="0"/>
              <a:t>over the arctic. </a:t>
            </a:r>
          </a:p>
          <a:p>
            <a:endParaRPr lang="en-US" dirty="0" smtClean="0"/>
          </a:p>
          <a:p>
            <a:r>
              <a:rPr lang="en-US" dirty="0" smtClean="0"/>
              <a:t>Transport of more soot particles into the arctic can lead to faster melting of snow and ice (Hansen et al. 2000).</a:t>
            </a:r>
          </a:p>
          <a:p>
            <a:endParaRPr lang="en-US" dirty="0" smtClean="0"/>
          </a:p>
          <a:p>
            <a:r>
              <a:rPr lang="en-US" dirty="0" smtClean="0"/>
              <a:t>Lack of sea ice may affect the circulation and weather patterns. Liu et al. 2012, PNAS demonstrate that the loss of sea ice enhances the meandering of the polar jet thereby producing stronger cold surges and snowfall over parts of Europe and North America. Such incidences were observed in years with low sea ice extent.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Develop a user friendly comprehensive satellite derived dataset to study multiple, and often complex, processes and interactions over the arctic region.</a:t>
            </a:r>
          </a:p>
          <a:p>
            <a:pPr lvl="1"/>
            <a:r>
              <a:rPr lang="en-US" dirty="0" smtClean="0"/>
              <a:t>Most of the assimilated products have been published in peer-review journals.</a:t>
            </a:r>
          </a:p>
          <a:p>
            <a:endParaRPr lang="en-US" dirty="0" smtClean="0"/>
          </a:p>
          <a:p>
            <a:r>
              <a:rPr lang="en-US" dirty="0" smtClean="0"/>
              <a:t>Provide multiple measurements of the same variable using a variety of satellites and products.</a:t>
            </a:r>
          </a:p>
          <a:p>
            <a:pPr lvl="1"/>
            <a:r>
              <a:rPr lang="en-US" dirty="0" smtClean="0"/>
              <a:t>e.g., cloud phase from MODIS, CALIPSO, AIRS, </a:t>
            </a:r>
            <a:r>
              <a:rPr lang="en-US" dirty="0" err="1" smtClean="0"/>
              <a:t>ect</a:t>
            </a:r>
            <a:r>
              <a:rPr lang="en-US" dirty="0" smtClean="0"/>
              <a:t>…</a:t>
            </a:r>
          </a:p>
          <a:p>
            <a:pPr lvl="1">
              <a:buNone/>
            </a:pPr>
            <a:endParaRPr lang="en-US" dirty="0" smtClean="0"/>
          </a:p>
          <a:p>
            <a:r>
              <a:rPr lang="en-US" dirty="0" smtClean="0"/>
              <a:t>Enable efficient comparison amongst different products by storing data using a common format (NETCDF), grid, and classification approach.</a:t>
            </a:r>
          </a:p>
          <a:p>
            <a:pPr lvl="1"/>
            <a:r>
              <a:rPr lang="en-US" dirty="0" smtClean="0"/>
              <a:t>e.g., data files classified by the cloud properties, radiation, surface properties, aerosol, and meteorology.</a:t>
            </a:r>
          </a:p>
          <a:p>
            <a:pPr lvl="1"/>
            <a:endParaRPr lang="en-US" dirty="0" smtClean="0"/>
          </a:p>
          <a:p>
            <a:r>
              <a:rPr lang="en-US" dirty="0" smtClean="0"/>
              <a:t>Evaluate Arctic cloud processes and feedbacks in multi-model GCM ensembles.</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53975"/>
            <a:ext cx="4216400" cy="1143000"/>
          </a:xfrm>
        </p:spPr>
        <p:txBody>
          <a:bodyPr>
            <a:normAutofit fontScale="90000"/>
          </a:bodyPr>
          <a:lstStyle/>
          <a:p>
            <a:pPr algn="l" eaLnBrk="1" hangingPunct="1"/>
            <a:r>
              <a:rPr lang="en-US" sz="3600" dirty="0" smtClean="0">
                <a:ea typeface="ＭＳ Ｐゴシック" charset="-128"/>
                <a:cs typeface="ＭＳ Ｐゴシック" charset="-128"/>
              </a:rPr>
              <a:t>A-TRAIN Data Products</a:t>
            </a:r>
          </a:p>
        </p:txBody>
      </p:sp>
      <p:pic>
        <p:nvPicPr>
          <p:cNvPr id="27651" name="Picture 3" descr="The_A_Train_NASAart.jpg"/>
          <p:cNvPicPr>
            <a:picLocks noChangeAspect="1"/>
          </p:cNvPicPr>
          <p:nvPr/>
        </p:nvPicPr>
        <p:blipFill>
          <a:blip r:embed="rId3"/>
          <a:srcRect/>
          <a:stretch>
            <a:fillRect/>
          </a:stretch>
        </p:blipFill>
        <p:spPr bwMode="auto">
          <a:xfrm>
            <a:off x="304800" y="947738"/>
            <a:ext cx="4087813" cy="5453062"/>
          </a:xfrm>
          <a:prstGeom prst="rect">
            <a:avLst/>
          </a:prstGeom>
          <a:noFill/>
          <a:ln w="9525">
            <a:noFill/>
            <a:miter lim="800000"/>
            <a:headEnd/>
            <a:tailEnd/>
          </a:ln>
        </p:spPr>
      </p:pic>
      <p:sp>
        <p:nvSpPr>
          <p:cNvPr id="5" name="Oval 4"/>
          <p:cNvSpPr/>
          <p:nvPr/>
        </p:nvSpPr>
        <p:spPr>
          <a:xfrm>
            <a:off x="3617913" y="1597025"/>
            <a:ext cx="773112" cy="1250950"/>
          </a:xfrm>
          <a:prstGeom prst="ellipse">
            <a:avLst/>
          </a:prstGeom>
          <a:noFill/>
          <a:ln w="12700">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2170113" y="1647825"/>
            <a:ext cx="1420812" cy="1250950"/>
          </a:xfrm>
          <a:prstGeom prst="ellipse">
            <a:avLst/>
          </a:prstGeom>
          <a:noFill/>
          <a:ln w="12700">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1411288" y="2281238"/>
            <a:ext cx="982662" cy="931862"/>
          </a:xfrm>
          <a:prstGeom prst="ellipse">
            <a:avLst/>
          </a:prstGeom>
          <a:noFill/>
          <a:ln w="12700">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4521200" y="409575"/>
            <a:ext cx="4579938" cy="6448425"/>
          </a:xfrm>
        </p:spPr>
        <p:txBody>
          <a:bodyPr>
            <a:normAutofit fontScale="92500" lnSpcReduction="10000"/>
          </a:bodyPr>
          <a:lstStyle/>
          <a:p>
            <a:pPr marL="0" indent="0" eaLnBrk="1" hangingPunct="1">
              <a:buFont typeface="Arial" pitchFamily="1" charset="0"/>
              <a:buNone/>
              <a:defRPr/>
            </a:pPr>
            <a:r>
              <a:rPr lang="en-US" sz="1700" b="1" u="sng" dirty="0" smtClean="0">
                <a:solidFill>
                  <a:srgbClr val="000000"/>
                </a:solidFill>
              </a:rPr>
              <a:t>Aqua (May 2002)</a:t>
            </a:r>
            <a:endParaRPr lang="en-US" sz="1700" dirty="0" smtClean="0">
              <a:solidFill>
                <a:srgbClr val="000000"/>
              </a:solidFill>
            </a:endParaRPr>
          </a:p>
          <a:p>
            <a:pPr eaLnBrk="1" hangingPunct="1">
              <a:buFont typeface="Arial" pitchFamily="1" charset="0"/>
              <a:buChar char="•"/>
              <a:defRPr/>
            </a:pPr>
            <a:r>
              <a:rPr lang="en-US" sz="1600" b="1" dirty="0" smtClean="0"/>
              <a:t>MODIS</a:t>
            </a:r>
          </a:p>
          <a:p>
            <a:pPr lvl="1">
              <a:defRPr/>
            </a:pPr>
            <a:r>
              <a:rPr lang="en-US" sz="1200" dirty="0" smtClean="0"/>
              <a:t>36 channels throughout the visible and infrared spectrum.</a:t>
            </a:r>
          </a:p>
          <a:p>
            <a:pPr lvl="1">
              <a:defRPr/>
            </a:pPr>
            <a:r>
              <a:rPr lang="en-US" sz="1200" dirty="0" smtClean="0"/>
              <a:t>1 km pixels over a 2330 km wide swath</a:t>
            </a:r>
          </a:p>
          <a:p>
            <a:pPr lvl="1" eaLnBrk="1" hangingPunct="1">
              <a:buFont typeface="Arial" pitchFamily="1" charset="0"/>
              <a:buChar char="–"/>
              <a:defRPr/>
            </a:pPr>
            <a:r>
              <a:rPr lang="en-US" sz="1500" dirty="0" smtClean="0"/>
              <a:t>Aerosol and cloud properties.</a:t>
            </a:r>
          </a:p>
          <a:p>
            <a:pPr>
              <a:defRPr/>
            </a:pPr>
            <a:r>
              <a:rPr lang="en-US" sz="1900" b="1" dirty="0" smtClean="0"/>
              <a:t>AIRS</a:t>
            </a:r>
          </a:p>
          <a:p>
            <a:pPr lvl="1">
              <a:defRPr/>
            </a:pPr>
            <a:r>
              <a:rPr lang="en-US" sz="1500" dirty="0" smtClean="0"/>
              <a:t>2378 spectral channels throughout the infrared</a:t>
            </a:r>
          </a:p>
          <a:p>
            <a:pPr lvl="1">
              <a:defRPr/>
            </a:pPr>
            <a:r>
              <a:rPr lang="en-US" sz="1500" dirty="0" smtClean="0"/>
              <a:t>13.5 km horizontal resolution</a:t>
            </a:r>
          </a:p>
          <a:p>
            <a:pPr lvl="1">
              <a:defRPr/>
            </a:pPr>
            <a:r>
              <a:rPr lang="en-US" sz="1500" dirty="0" smtClean="0"/>
              <a:t>Vertical profiles of temperature &amp; moisture.</a:t>
            </a:r>
          </a:p>
          <a:p>
            <a:pPr>
              <a:defRPr/>
            </a:pPr>
            <a:r>
              <a:rPr lang="en-US" sz="1900" b="1" dirty="0" smtClean="0"/>
              <a:t>CERES</a:t>
            </a:r>
          </a:p>
          <a:p>
            <a:pPr lvl="1">
              <a:defRPr/>
            </a:pPr>
            <a:r>
              <a:rPr lang="en-US" sz="1500" dirty="0" smtClean="0"/>
              <a:t>Broad band shortwave and </a:t>
            </a:r>
            <a:r>
              <a:rPr lang="en-US" sz="1500" dirty="0" err="1" smtClean="0"/>
              <a:t>longwave</a:t>
            </a:r>
            <a:r>
              <a:rPr lang="en-US" sz="1500" dirty="0" smtClean="0"/>
              <a:t> fluxes</a:t>
            </a:r>
          </a:p>
          <a:p>
            <a:pPr lvl="1">
              <a:defRPr/>
            </a:pPr>
            <a:r>
              <a:rPr lang="en-US" sz="1500" dirty="0" smtClean="0"/>
              <a:t>20 km horizontal resolution</a:t>
            </a:r>
          </a:p>
          <a:p>
            <a:pPr lvl="1">
              <a:buNone/>
              <a:defRPr/>
            </a:pPr>
            <a:endParaRPr lang="en-US" sz="1500" dirty="0" smtClean="0"/>
          </a:p>
          <a:p>
            <a:pPr marL="0" indent="0" eaLnBrk="1" hangingPunct="1">
              <a:buFont typeface="Arial" pitchFamily="1" charset="0"/>
              <a:buNone/>
              <a:defRPr/>
            </a:pPr>
            <a:r>
              <a:rPr lang="en-US" sz="1700" b="1" u="sng" dirty="0" err="1" smtClean="0">
                <a:solidFill>
                  <a:srgbClr val="000000"/>
                </a:solidFill>
              </a:rPr>
              <a:t>CloudSat</a:t>
            </a:r>
            <a:r>
              <a:rPr lang="en-US" sz="1700" b="1" u="sng" dirty="0" smtClean="0">
                <a:solidFill>
                  <a:srgbClr val="000000"/>
                </a:solidFill>
              </a:rPr>
              <a:t> (April 2006)</a:t>
            </a:r>
            <a:endParaRPr lang="en-US" sz="1700" dirty="0" smtClean="0">
              <a:solidFill>
                <a:srgbClr val="000000"/>
              </a:solidFill>
            </a:endParaRPr>
          </a:p>
          <a:p>
            <a:pPr eaLnBrk="1" hangingPunct="1">
              <a:buFont typeface="Arial" pitchFamily="1" charset="0"/>
              <a:buChar char="•"/>
              <a:defRPr/>
            </a:pPr>
            <a:r>
              <a:rPr lang="en-US" sz="1600" dirty="0" smtClean="0"/>
              <a:t>94 GHz Cloud profiling radar (CPR)</a:t>
            </a:r>
          </a:p>
          <a:p>
            <a:pPr lvl="1" eaLnBrk="1" hangingPunct="1">
              <a:buFont typeface="Arial" pitchFamily="1" charset="0"/>
              <a:buChar char="–"/>
              <a:defRPr/>
            </a:pPr>
            <a:r>
              <a:rPr lang="en-US" sz="1500" dirty="0" smtClean="0"/>
              <a:t>250 </a:t>
            </a:r>
            <a:r>
              <a:rPr lang="en-US" sz="1500" dirty="0" err="1" smtClean="0"/>
              <a:t>m</a:t>
            </a:r>
            <a:r>
              <a:rPr lang="en-US" sz="1500" dirty="0" smtClean="0"/>
              <a:t> vertical resolution</a:t>
            </a:r>
          </a:p>
          <a:p>
            <a:pPr lvl="1" eaLnBrk="1" hangingPunct="1">
              <a:buFont typeface="Arial" pitchFamily="1" charset="0"/>
              <a:buChar char="–"/>
              <a:defRPr/>
            </a:pPr>
            <a:r>
              <a:rPr lang="en-US" sz="1500" dirty="0" smtClean="0"/>
              <a:t>1.1 km horizontal resolution</a:t>
            </a:r>
          </a:p>
          <a:p>
            <a:pPr lvl="1" eaLnBrk="1" hangingPunct="1">
              <a:buFont typeface="Arial" pitchFamily="1" charset="0"/>
              <a:buChar char="–"/>
              <a:defRPr/>
            </a:pPr>
            <a:r>
              <a:rPr lang="en-US" sz="1500" dirty="0" smtClean="0"/>
              <a:t>Cloud liquid &amp; ice profile, precipitation rates, radiative fluxes.</a:t>
            </a:r>
          </a:p>
          <a:p>
            <a:pPr lvl="1" eaLnBrk="1" hangingPunct="1">
              <a:buNone/>
              <a:defRPr/>
            </a:pPr>
            <a:endParaRPr lang="en-US" sz="1500" dirty="0" smtClean="0"/>
          </a:p>
          <a:p>
            <a:pPr marL="0" indent="0">
              <a:buNone/>
              <a:defRPr/>
            </a:pPr>
            <a:r>
              <a:rPr lang="en-US" sz="1700" b="1" dirty="0" smtClean="0">
                <a:solidFill>
                  <a:srgbClr val="000000"/>
                </a:solidFill>
                <a:ea typeface="ＭＳ Ｐゴシック" charset="-128"/>
                <a:cs typeface="ＭＳ Ｐゴシック" charset="-128"/>
              </a:rPr>
              <a:t>CALIPSO (April 2006)</a:t>
            </a:r>
            <a:endParaRPr lang="en-US" sz="1700" b="1" dirty="0" smtClean="0">
              <a:solidFill>
                <a:srgbClr val="000000"/>
              </a:solidFill>
            </a:endParaRPr>
          </a:p>
          <a:p>
            <a:pPr marL="342900" lvl="1" indent="-342900" eaLnBrk="1" hangingPunct="1">
              <a:buFont typeface="Arial" pitchFamily="1" charset="0"/>
              <a:buChar char="•"/>
              <a:defRPr/>
            </a:pPr>
            <a:r>
              <a:rPr lang="en-US" sz="1600" dirty="0" smtClean="0">
                <a:solidFill>
                  <a:srgbClr val="000000"/>
                </a:solidFill>
              </a:rPr>
              <a:t>Dual polarization </a:t>
            </a:r>
            <a:r>
              <a:rPr lang="en-US" sz="1600" dirty="0" err="1" smtClean="0">
                <a:solidFill>
                  <a:srgbClr val="000000"/>
                </a:solidFill>
              </a:rPr>
              <a:t>lidar</a:t>
            </a:r>
            <a:r>
              <a:rPr lang="en-US" sz="1600" dirty="0" smtClean="0">
                <a:solidFill>
                  <a:srgbClr val="000000"/>
                </a:solidFill>
              </a:rPr>
              <a:t> (532 &amp; 1064 nm)</a:t>
            </a:r>
            <a:endParaRPr lang="en-US" sz="800" dirty="0" smtClean="0"/>
          </a:p>
          <a:p>
            <a:pPr lvl="1" eaLnBrk="1" hangingPunct="1">
              <a:buFont typeface="Arial" pitchFamily="1" charset="0"/>
              <a:buChar char="–"/>
              <a:defRPr/>
            </a:pPr>
            <a:r>
              <a:rPr lang="en-US" sz="1500" dirty="0" smtClean="0"/>
              <a:t>30 </a:t>
            </a:r>
            <a:r>
              <a:rPr lang="en-US" sz="1500" dirty="0" err="1" smtClean="0"/>
              <a:t>m</a:t>
            </a:r>
            <a:r>
              <a:rPr lang="en-US" sz="1500" dirty="0" smtClean="0"/>
              <a:t> vertical resolution</a:t>
            </a:r>
          </a:p>
          <a:p>
            <a:pPr lvl="1" eaLnBrk="1" hangingPunct="1">
              <a:buFont typeface="Arial" pitchFamily="1" charset="0"/>
              <a:buChar char="–"/>
              <a:defRPr/>
            </a:pPr>
            <a:r>
              <a:rPr lang="en-US" sz="1500" dirty="0" smtClean="0"/>
              <a:t>333 </a:t>
            </a:r>
            <a:r>
              <a:rPr lang="en-US" sz="1500" dirty="0" err="1" smtClean="0"/>
              <a:t>m</a:t>
            </a:r>
            <a:r>
              <a:rPr lang="en-US" sz="1500" dirty="0" smtClean="0"/>
              <a:t> horizontal resolution</a:t>
            </a:r>
          </a:p>
          <a:p>
            <a:pPr lvl="1" eaLnBrk="1" hangingPunct="1">
              <a:buFont typeface="Arial" pitchFamily="1" charset="0"/>
              <a:buChar char="–"/>
              <a:defRPr/>
            </a:pPr>
            <a:r>
              <a:rPr lang="en-US" sz="1500" dirty="0" smtClean="0"/>
              <a:t>Cloud frequency, height, phase.</a:t>
            </a:r>
          </a:p>
          <a:p>
            <a:pPr lvl="1" eaLnBrk="1" hangingPunct="1">
              <a:buNone/>
              <a:defRPr/>
            </a:pPr>
            <a:endParaRPr lang="en-US" sz="15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Products</a:t>
            </a:r>
            <a:endParaRPr lang="en-US" dirty="0"/>
          </a:p>
        </p:txBody>
      </p:sp>
      <p:sp>
        <p:nvSpPr>
          <p:cNvPr id="3" name="Content Placeholder 2"/>
          <p:cNvSpPr>
            <a:spLocks noGrp="1"/>
          </p:cNvSpPr>
          <p:nvPr>
            <p:ph idx="1"/>
          </p:nvPr>
        </p:nvSpPr>
        <p:spPr>
          <a:xfrm>
            <a:off x="5499940" y="1593274"/>
            <a:ext cx="3186860" cy="5257122"/>
          </a:xfrm>
        </p:spPr>
        <p:txBody>
          <a:bodyPr>
            <a:normAutofit fontScale="55000" lnSpcReduction="20000"/>
          </a:bodyPr>
          <a:lstStyle/>
          <a:p>
            <a:r>
              <a:rPr lang="en-US" dirty="0" smtClean="0"/>
              <a:t>Launched: March 2002 into polar orbit.</a:t>
            </a:r>
          </a:p>
          <a:p>
            <a:r>
              <a:rPr lang="en-US" dirty="0" smtClean="0"/>
              <a:t>Measures changes in the speed and distance between the two identical spacecraft using a microwave ranging system to an accuracy within 10 </a:t>
            </a:r>
            <a:r>
              <a:rPr lang="en-US" dirty="0" err="1" smtClean="0"/>
              <a:t>μm</a:t>
            </a:r>
            <a:r>
              <a:rPr lang="en-US" dirty="0" smtClean="0"/>
              <a:t>.</a:t>
            </a:r>
          </a:p>
          <a:p>
            <a:endParaRPr lang="en-US" dirty="0" smtClean="0"/>
          </a:p>
          <a:p>
            <a:r>
              <a:rPr lang="en-US" dirty="0" smtClean="0"/>
              <a:t>Gravitational anomalies are inferred by the placement of the twin satellites.</a:t>
            </a:r>
          </a:p>
          <a:p>
            <a:endParaRPr lang="en-US" dirty="0" smtClean="0"/>
          </a:p>
          <a:p>
            <a:r>
              <a:rPr lang="en-US" dirty="0" smtClean="0"/>
              <a:t>Equivalent water thickness is the observed monthly change in gravity caused by changes in the mass/thickness of water and corrected by fluctuations</a:t>
            </a:r>
            <a:r>
              <a:rPr lang="en-US" dirty="0" smtClean="0"/>
              <a:t> of the </a:t>
            </a:r>
            <a:r>
              <a:rPr lang="en-US" dirty="0" smtClean="0"/>
              <a:t>mass of the atmosphere.</a:t>
            </a:r>
          </a:p>
          <a:p>
            <a:endParaRPr lang="en-US" dirty="0" smtClean="0"/>
          </a:p>
          <a:p>
            <a:endParaRPr lang="en-US" dirty="0"/>
          </a:p>
        </p:txBody>
      </p:sp>
      <p:pic>
        <p:nvPicPr>
          <p:cNvPr id="4" name="Picture 3" descr="800px-GRACE_artist_concept.jpg"/>
          <p:cNvPicPr>
            <a:picLocks noChangeAspect="1"/>
          </p:cNvPicPr>
          <p:nvPr/>
        </p:nvPicPr>
        <p:blipFill>
          <a:blip r:embed="rId3"/>
          <a:stretch>
            <a:fillRect/>
          </a:stretch>
        </p:blipFill>
        <p:spPr>
          <a:xfrm>
            <a:off x="449703" y="1761366"/>
            <a:ext cx="4871330" cy="3288147"/>
          </a:xfrm>
          <a:prstGeom prst="rect">
            <a:avLst/>
          </a:prstGeom>
        </p:spPr>
      </p:pic>
      <p:sp>
        <p:nvSpPr>
          <p:cNvPr id="5" name="Rectangle 4"/>
          <p:cNvSpPr/>
          <p:nvPr/>
        </p:nvSpPr>
        <p:spPr>
          <a:xfrm>
            <a:off x="457200" y="1270108"/>
            <a:ext cx="5201482" cy="369332"/>
          </a:xfrm>
          <a:prstGeom prst="rect">
            <a:avLst/>
          </a:prstGeom>
        </p:spPr>
        <p:txBody>
          <a:bodyPr wrap="square">
            <a:spAutoFit/>
          </a:bodyPr>
          <a:lstStyle/>
          <a:p>
            <a:r>
              <a:rPr lang="en-US" b="1" dirty="0" smtClean="0"/>
              <a:t>Gravity Recovery And Climate Experiment (GRACE)</a:t>
            </a:r>
            <a:endParaRPr lang="en-US" dirty="0"/>
          </a:p>
        </p:txBody>
      </p:sp>
      <p:cxnSp>
        <p:nvCxnSpPr>
          <p:cNvPr id="7" name="Straight Arrow Connector 6"/>
          <p:cNvCxnSpPr/>
          <p:nvPr/>
        </p:nvCxnSpPr>
        <p:spPr>
          <a:xfrm flipV="1">
            <a:off x="3324242" y="2689505"/>
            <a:ext cx="532255" cy="48560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97755" y="2784994"/>
            <a:ext cx="877163" cy="369332"/>
          </a:xfrm>
          <a:prstGeom prst="rect">
            <a:avLst/>
          </a:prstGeom>
          <a:noFill/>
        </p:spPr>
        <p:txBody>
          <a:bodyPr wrap="none" rtlCol="0">
            <a:spAutoFit/>
          </a:bodyPr>
          <a:lstStyle/>
          <a:p>
            <a:r>
              <a:rPr lang="en-US" dirty="0" smtClean="0"/>
              <a:t>220 km</a:t>
            </a:r>
            <a:endParaRPr lang="en-US" dirty="0"/>
          </a:p>
        </p:txBody>
      </p:sp>
      <p:pic>
        <p:nvPicPr>
          <p:cNvPr id="12" name="Picture 11" descr="Geoids_sm.jpg"/>
          <p:cNvPicPr>
            <a:picLocks noChangeAspect="1"/>
          </p:cNvPicPr>
          <p:nvPr/>
        </p:nvPicPr>
        <p:blipFill>
          <a:blip r:embed="rId4"/>
          <a:stretch>
            <a:fillRect/>
          </a:stretch>
        </p:blipFill>
        <p:spPr>
          <a:xfrm>
            <a:off x="657782" y="5049513"/>
            <a:ext cx="2918097" cy="18008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962</TotalTime>
  <Words>2568</Words>
  <Application>Microsoft Macintosh PowerPoint</Application>
  <PresentationFormat>On-screen Show (4:3)</PresentationFormat>
  <Paragraphs>332</Paragraphs>
  <Slides>30</Slides>
  <Notes>6</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Construction of a Comprehensive Satellite Derived Dataset Over the Arctic</vt:lpstr>
      <vt:lpstr>Arctic Melting</vt:lpstr>
      <vt:lpstr>Arctic Amplification</vt:lpstr>
      <vt:lpstr>The ice-albedo feedback has a competitor: clouds</vt:lpstr>
      <vt:lpstr>Simulations of Clouds in GCM</vt:lpstr>
      <vt:lpstr>Other Important Processes</vt:lpstr>
      <vt:lpstr>Goals</vt:lpstr>
      <vt:lpstr>A-TRAIN Data Products</vt:lpstr>
      <vt:lpstr>Data Products</vt:lpstr>
      <vt:lpstr>Re-analysis Derived Data Products</vt:lpstr>
      <vt:lpstr>Geolocation</vt:lpstr>
      <vt:lpstr>Region Mask Data</vt:lpstr>
      <vt:lpstr>Surface Properties Total Water Storage Anomaly (GRACE)</vt:lpstr>
      <vt:lpstr>Surface Properties Snow Cover (MODIS)</vt:lpstr>
      <vt:lpstr>Surface Properties CloudSat: 94-GHz Surface Backscatter Cross Section (σo)</vt:lpstr>
      <vt:lpstr>Cloud Cover Fraction</vt:lpstr>
      <vt:lpstr>Vertical Cloud Fraction 2B-Geoprof-Lidar</vt:lpstr>
      <vt:lpstr>Precipitation</vt:lpstr>
      <vt:lpstr>Surface Precipitation Rate Snowfall</vt:lpstr>
      <vt:lpstr>Cloud Phase CloudSat &amp; CALIPSO</vt:lpstr>
      <vt:lpstr>Cloud Type</vt:lpstr>
      <vt:lpstr>Top of atmosphere radiative fluxes Instantaneous Monthly Average</vt:lpstr>
      <vt:lpstr>TOA: 3B-FLXHR-LIDAR Data provided and developed by Tristan L’Ecuyer</vt:lpstr>
      <vt:lpstr>CERES (wide swath – not collocated to CloudSat)</vt:lpstr>
      <vt:lpstr>Slide 25</vt:lpstr>
      <vt:lpstr>Clouds and Radiation over Greenland</vt:lpstr>
      <vt:lpstr>Aerosol Optical Depth Monitoring Atmospheric Composition and Climate (MACC) – a GEMS follow on project</vt:lpstr>
      <vt:lpstr>Meteorology NCEP re-analysis</vt:lpstr>
      <vt:lpstr>Moisture Divergence Sun Wong’s Product</vt:lpstr>
      <vt:lpstr>Future Work</vt:lpstr>
    </vt:vector>
  </TitlesOfParts>
  <Company>Colorado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Christensen</dc:creator>
  <cp:lastModifiedBy>Matt</cp:lastModifiedBy>
  <cp:revision>27</cp:revision>
  <dcterms:created xsi:type="dcterms:W3CDTF">2013-08-30T03:50:11Z</dcterms:created>
  <dcterms:modified xsi:type="dcterms:W3CDTF">2013-08-30T04:22:47Z</dcterms:modified>
</cp:coreProperties>
</file>